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58" r:id="rId4"/>
    <p:sldId id="259" r:id="rId5"/>
    <p:sldId id="274" r:id="rId6"/>
    <p:sldId id="269" r:id="rId7"/>
    <p:sldId id="273" r:id="rId8"/>
    <p:sldId id="263" r:id="rId9"/>
    <p:sldId id="270" r:id="rId10"/>
    <p:sldId id="260" r:id="rId11"/>
    <p:sldId id="272" r:id="rId12"/>
    <p:sldId id="266" r:id="rId13"/>
    <p:sldId id="271" r:id="rId14"/>
    <p:sldId id="264" r:id="rId15"/>
    <p:sldId id="277"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4" autoAdjust="0"/>
    <p:restoredTop sz="49023" autoAdjust="0"/>
  </p:normalViewPr>
  <p:slideViewPr>
    <p:cSldViewPr>
      <p:cViewPr varScale="1">
        <p:scale>
          <a:sx n="34" d="100"/>
          <a:sy n="34" d="100"/>
        </p:scale>
        <p:origin x="-2172" y="-84"/>
      </p:cViewPr>
      <p:guideLst>
        <p:guide orient="horz" pos="2160"/>
        <p:guide pos="2880"/>
      </p:guideLst>
    </p:cSldViewPr>
  </p:slideViewPr>
  <p:outlineViewPr>
    <p:cViewPr>
      <p:scale>
        <a:sx n="33" d="100"/>
        <a:sy n="33" d="100"/>
      </p:scale>
      <p:origin x="0" y="66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128B7E-BFF5-41FA-8170-F1C6F2990348}" type="slidenum">
              <a:rPr lang="fr-FR"/>
              <a:pPr>
                <a:defRPr/>
              </a:pPr>
              <a:t>‹N°›</a:t>
            </a:fld>
            <a:endParaRPr lang="fr-FR"/>
          </a:p>
        </p:txBody>
      </p:sp>
    </p:spTree>
    <p:extLst>
      <p:ext uri="{BB962C8B-B14F-4D97-AF65-F5344CB8AC3E}">
        <p14:creationId xmlns:p14="http://schemas.microsoft.com/office/powerpoint/2010/main" val="2080449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93AF260-0F5A-4A8F-9400-CE218A42E470}" type="slidenum">
              <a:rPr lang="fr-FR" smtClean="0"/>
              <a:pPr/>
              <a:t>1</a:t>
            </a:fld>
            <a:endParaRPr lang="fr-FR" smtClean="0"/>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ln/>
        </p:spPr>
        <p:txBody>
          <a:bodyPr/>
          <a:lstStyle/>
          <a:p>
            <a:pPr eaLnBrk="1" hangingPunct="1"/>
            <a:r>
              <a:rPr lang="fr-FR" u="sng" dirty="0" smtClean="0"/>
              <a:t>Présentation du plan général :</a:t>
            </a:r>
          </a:p>
          <a:p>
            <a:pPr eaLnBrk="1" hangingPunct="1"/>
            <a:endParaRPr lang="fr-FR" dirty="0" smtClean="0"/>
          </a:p>
          <a:p>
            <a:pPr eaLnBrk="1" hangingPunct="1"/>
            <a:endParaRPr lang="fr-FR" dirty="0" smtClean="0"/>
          </a:p>
          <a:p>
            <a:pPr eaLnBrk="1" hangingPunct="1"/>
            <a:r>
              <a:rPr lang="fr-FR" u="sng" dirty="0" smtClean="0"/>
              <a:t>Le site IA91 maternelle</a:t>
            </a:r>
            <a:r>
              <a:rPr lang="fr-FR" u="none" dirty="0" smtClean="0"/>
              <a:t> : </a:t>
            </a:r>
            <a:r>
              <a:rPr lang="fr-FR" u="sng" dirty="0" smtClean="0"/>
              <a:t>http://www.ac-versailles.fr/public/jcms/pgh_82463/maternelle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lnSpc>
                <a:spcPct val="90000"/>
              </a:lnSpc>
              <a:buFont typeface="Wingdings" pitchFamily="2" charset="2"/>
              <a:buNone/>
            </a:pPr>
            <a:r>
              <a:rPr lang="fr-FR" sz="1000" dirty="0" smtClean="0">
                <a:cs typeface="Arial" pitchFamily="34" charset="0"/>
              </a:rPr>
              <a:t>Le passage de stratégies de comptage à des stratégies de calcul est l’un des enjeux du cycle 2,</a:t>
            </a:r>
            <a:r>
              <a:rPr lang="fr-FR" sz="1000" baseline="0" dirty="0" smtClean="0">
                <a:cs typeface="Arial" pitchFamily="34" charset="0"/>
              </a:rPr>
              <a:t> pas celui de la maternelle</a:t>
            </a:r>
            <a:r>
              <a:rPr lang="fr-FR" sz="1000" dirty="0" smtClean="0">
                <a:cs typeface="Arial" pitchFamily="34" charset="0"/>
              </a:rPr>
              <a:t>.</a:t>
            </a:r>
          </a:p>
          <a:p>
            <a:r>
              <a:rPr kumimoji="1" lang="fr-FR" sz="1000" kern="1200" dirty="0" smtClean="0">
                <a:solidFill>
                  <a:schemeClr val="tx1"/>
                </a:solidFill>
                <a:effectLst/>
                <a:latin typeface="Times New Roman" pitchFamily="18" charset="0"/>
                <a:ea typeface="+mn-ea"/>
                <a:cs typeface="+mn-cs"/>
              </a:rPr>
              <a:t>Nous avons choisi d’associer au mot </a:t>
            </a:r>
            <a:r>
              <a:rPr kumimoji="1" lang="fr-FR" sz="1000" b="1" kern="1200" dirty="0" smtClean="0">
                <a:solidFill>
                  <a:schemeClr val="tx1"/>
                </a:solidFill>
                <a:effectLst/>
                <a:latin typeface="Times New Roman" pitchFamily="18" charset="0"/>
                <a:ea typeface="+mn-ea"/>
                <a:cs typeface="+mn-cs"/>
              </a:rPr>
              <a:t>comptage</a:t>
            </a:r>
            <a:r>
              <a:rPr kumimoji="1" lang="fr-FR" sz="1000" kern="1200" dirty="0" smtClean="0">
                <a:solidFill>
                  <a:schemeClr val="tx1"/>
                </a:solidFill>
                <a:effectLst/>
                <a:latin typeface="Times New Roman" pitchFamily="18" charset="0"/>
                <a:ea typeface="+mn-ea"/>
                <a:cs typeface="+mn-cs"/>
              </a:rPr>
              <a:t> la procédure qui met en </a:t>
            </a:r>
            <a:r>
              <a:rPr kumimoji="1" lang="fr-FR" sz="1000" b="1" kern="1200" dirty="0" smtClean="0">
                <a:solidFill>
                  <a:schemeClr val="tx1"/>
                </a:solidFill>
                <a:effectLst/>
                <a:latin typeface="Times New Roman" pitchFamily="18" charset="0"/>
                <a:ea typeface="+mn-ea"/>
                <a:cs typeface="+mn-cs"/>
              </a:rPr>
              <a:t>correspondance terme à terme les éléments d’une collection avec les mots de la comptine</a:t>
            </a:r>
            <a:r>
              <a:rPr kumimoji="1" lang="fr-FR" sz="1000" kern="1200" dirty="0" smtClean="0">
                <a:solidFill>
                  <a:schemeClr val="tx1"/>
                </a:solidFill>
                <a:effectLst/>
                <a:latin typeface="Times New Roman" pitchFamily="18" charset="0"/>
                <a:ea typeface="+mn-ea"/>
                <a:cs typeface="+mn-cs"/>
              </a:rPr>
              <a:t> et qui associe à chaque mot énoncé la quantité d’éléments déjà comptés. Ce choix nous permet de lever toute ambiguïté concernant le sens des mots « dénombrer » et « compter ».</a:t>
            </a:r>
          </a:p>
          <a:p>
            <a:r>
              <a:rPr kumimoji="1" lang="fr-FR" sz="1000" b="1" kern="1200" dirty="0" smtClean="0">
                <a:solidFill>
                  <a:schemeClr val="tx1"/>
                </a:solidFill>
                <a:effectLst/>
                <a:latin typeface="Times New Roman" pitchFamily="18" charset="0"/>
                <a:ea typeface="+mn-ea"/>
                <a:cs typeface="+mn-cs"/>
              </a:rPr>
              <a:t>Il est possible de recourir à la procédure de comptage sans pour cela accéder à la quantité</a:t>
            </a:r>
            <a:r>
              <a:rPr kumimoji="1" lang="fr-FR" sz="1000" kern="1200" dirty="0" smtClean="0">
                <a:solidFill>
                  <a:schemeClr val="tx1"/>
                </a:solidFill>
                <a:effectLst/>
                <a:latin typeface="Times New Roman" pitchFamily="18" charset="0"/>
                <a:ea typeface="+mn-ea"/>
                <a:cs typeface="+mn-cs"/>
              </a:rPr>
              <a:t>, lorsque le mot énoncé dans la comptine n’est pas encore associé à la quantité d’éléments de la collection déjà comptés. Certains évoquent alors un comptage non cardinalisé. </a:t>
            </a:r>
          </a:p>
          <a:p>
            <a:endParaRPr kumimoji="1" lang="fr-FR" sz="1000" kern="1200" dirty="0" smtClean="0">
              <a:solidFill>
                <a:schemeClr val="tx1"/>
              </a:solidFill>
              <a:effectLst/>
              <a:latin typeface="Times New Roman" pitchFamily="18" charset="0"/>
              <a:ea typeface="+mn-ea"/>
              <a:cs typeface="+mn-cs"/>
            </a:endParaRPr>
          </a:p>
          <a:p>
            <a:pPr eaLnBrk="1" hangingPunct="1">
              <a:defRPr/>
            </a:pPr>
            <a:r>
              <a:rPr lang="fr-FR" sz="1000" dirty="0" smtClean="0">
                <a:cs typeface="Arial" pitchFamily="34" charset="0"/>
              </a:rPr>
              <a:t>Point crucial concernant certaines pratiques de comptage : le maître demande « combien y </a:t>
            </a:r>
            <a:r>
              <a:rPr lang="fr-FR" sz="1000" dirty="0" err="1" smtClean="0">
                <a:cs typeface="Arial" pitchFamily="34" charset="0"/>
              </a:rPr>
              <a:t>a-t-il</a:t>
            </a:r>
            <a:r>
              <a:rPr lang="fr-FR" sz="1000" dirty="0" smtClean="0">
                <a:cs typeface="Arial" pitchFamily="34" charset="0"/>
              </a:rPr>
              <a:t> de jetons ? », l’enfant répond «  un, deux , trois, quatre » et il s’arrête (respect des principes 1 et 2). Le maître réitère , combien y en t il ? L’ enfant recommence le comptage , l’élève ne dit jamais quatre. Cet élève réalise un comptage – numérotage, il associe des mots à des objets , il n’accède pas à la cardinalité , et ne fait pas de lien avec la quantité . </a:t>
            </a:r>
          </a:p>
          <a:p>
            <a:pPr eaLnBrk="1" hangingPunct="1">
              <a:defRPr/>
            </a:pPr>
            <a:r>
              <a:rPr lang="fr-FR" sz="1000" dirty="0" smtClean="0">
                <a:cs typeface="Arial" pitchFamily="34" charset="0"/>
              </a:rPr>
              <a:t>Comment activer un rapport à la quantité ? surtout pas d’intensification du comptage sous peine qu’il s’enferre dans un obstacle résistant (on le voit encore en CE1). Les élèves risquent de devenir des «  bûcherons du comptage », il convient de préférer l’utilisation de collections «  témoin », le comptage ne prenant le relai des nombres que lorsqu’il n’existe pas d’autres procédures.</a:t>
            </a:r>
          </a:p>
          <a:p>
            <a:r>
              <a:rPr kumimoji="1" lang="fr-FR" sz="1000" u="sng" kern="1200" dirty="0" smtClean="0">
                <a:solidFill>
                  <a:schemeClr val="tx1"/>
                </a:solidFill>
                <a:effectLst/>
                <a:latin typeface="Times New Roman" pitchFamily="18" charset="0"/>
                <a:ea typeface="+mn-ea"/>
                <a:cs typeface="+mn-cs"/>
              </a:rPr>
              <a:t>Le recours au comptage implique d’être capable :</a:t>
            </a:r>
          </a:p>
          <a:p>
            <a:pPr lvl="0"/>
            <a:r>
              <a:rPr kumimoji="1" lang="fr-FR" sz="1000" kern="1200" dirty="0" smtClean="0">
                <a:solidFill>
                  <a:schemeClr val="tx1"/>
                </a:solidFill>
                <a:effectLst/>
                <a:latin typeface="Times New Roman" pitchFamily="18" charset="0"/>
                <a:ea typeface="+mn-ea"/>
                <a:cs typeface="+mn-cs"/>
              </a:rPr>
              <a:t>-de réciter de façon stable une partie de la comptine  ;</a:t>
            </a:r>
          </a:p>
          <a:p>
            <a:pPr lvl="0"/>
            <a:r>
              <a:rPr kumimoji="1" lang="fr-FR" sz="1000" kern="1200" dirty="0" smtClean="0">
                <a:solidFill>
                  <a:schemeClr val="tx1"/>
                </a:solidFill>
                <a:effectLst/>
                <a:latin typeface="Times New Roman" pitchFamily="18" charset="0"/>
                <a:ea typeface="+mn-ea"/>
                <a:cs typeface="+mn-cs"/>
              </a:rPr>
              <a:t>-de la réciter aussi bien lentement que rapidement, en s’arrêtant, en reprenant  ;</a:t>
            </a:r>
          </a:p>
          <a:p>
            <a:pPr lvl="0"/>
            <a:r>
              <a:rPr kumimoji="1" lang="fr-FR" sz="1000" kern="1200" dirty="0" smtClean="0">
                <a:solidFill>
                  <a:schemeClr val="tx1"/>
                </a:solidFill>
                <a:effectLst/>
                <a:latin typeface="Times New Roman" pitchFamily="18" charset="0"/>
                <a:ea typeface="+mn-ea"/>
                <a:cs typeface="+mn-cs"/>
              </a:rPr>
              <a:t>-de coordonner le geste de la main avec l’énumération des mots, de façon à établir une correspondance terme à terme entre l’ensemble des mots et l’ensemble des objets, qu’ils soient de nature différente ou non, déplaçables ou non  : un mot, un objet…  ;</a:t>
            </a:r>
          </a:p>
          <a:p>
            <a:pPr lvl="0"/>
            <a:r>
              <a:rPr kumimoji="1" lang="fr-FR" sz="1000" kern="1200" dirty="0" smtClean="0">
                <a:solidFill>
                  <a:schemeClr val="tx1"/>
                </a:solidFill>
                <a:effectLst/>
                <a:latin typeface="Times New Roman" pitchFamily="18" charset="0"/>
                <a:ea typeface="+mn-ea"/>
                <a:cs typeface="+mn-cs"/>
              </a:rPr>
              <a:t>-de gérer la collection d’objets à dénombrer, c’est-à-dire, à tout instant, distinguer les objets déjà comptés de ceux qui ne le sont pas encore  ;</a:t>
            </a:r>
          </a:p>
          <a:p>
            <a:pPr lvl="0"/>
            <a:r>
              <a:rPr kumimoji="1" lang="fr-FR" sz="1000" kern="1200" dirty="0" smtClean="0">
                <a:solidFill>
                  <a:schemeClr val="tx1"/>
                </a:solidFill>
                <a:effectLst/>
                <a:latin typeface="Times New Roman" pitchFamily="18" charset="0"/>
                <a:ea typeface="+mn-ea"/>
                <a:cs typeface="+mn-cs"/>
              </a:rPr>
              <a:t>-d’associer le dernier mot énoncé au nombre d’éléments de la collection  : savoir que ce mot correspond à la réponse à la question : « Combien ? » et qu’il représente une quantité indépendante de l’ordre dans lequel on a compté les objets  ;</a:t>
            </a:r>
          </a:p>
          <a:p>
            <a:pPr lvl="0"/>
            <a:r>
              <a:rPr kumimoji="1" lang="fr-FR" sz="1000" kern="1200" dirty="0" smtClean="0">
                <a:solidFill>
                  <a:schemeClr val="tx1"/>
                </a:solidFill>
                <a:effectLst/>
                <a:latin typeface="Times New Roman" pitchFamily="18" charset="0"/>
                <a:ea typeface="+mn-ea"/>
                <a:cs typeface="+mn-cs"/>
              </a:rPr>
              <a:t>-de dire que l’on s’est trompé si deux ou plusieurs comptages des objets d’une même collection donnent des résultats différents.</a:t>
            </a:r>
          </a:p>
          <a:p>
            <a:r>
              <a:rPr kumimoji="1" lang="fr-FR" sz="1000" u="sng" kern="1200" dirty="0" smtClean="0">
                <a:solidFill>
                  <a:schemeClr val="tx1"/>
                </a:solidFill>
                <a:effectLst/>
                <a:latin typeface="Times New Roman" pitchFamily="18" charset="0"/>
                <a:ea typeface="+mn-ea"/>
                <a:cs typeface="+mn-cs"/>
              </a:rPr>
              <a:t>L’acquisition de ces compétences s’appuie sur les principes généraux dégagés par </a:t>
            </a:r>
            <a:r>
              <a:rPr kumimoji="1" lang="fr-FR" sz="1000" u="sng" kern="1200" dirty="0" err="1" smtClean="0">
                <a:solidFill>
                  <a:schemeClr val="tx1"/>
                </a:solidFill>
                <a:effectLst/>
                <a:latin typeface="Times New Roman" pitchFamily="18" charset="0"/>
                <a:ea typeface="+mn-ea"/>
                <a:cs typeface="+mn-cs"/>
              </a:rPr>
              <a:t>Gelman</a:t>
            </a:r>
            <a:r>
              <a:rPr kumimoji="1" lang="fr-FR" sz="1000" u="sng" kern="1200" dirty="0" smtClean="0">
                <a:solidFill>
                  <a:schemeClr val="tx1"/>
                </a:solidFill>
                <a:effectLst/>
                <a:latin typeface="Times New Roman" pitchFamily="18" charset="0"/>
                <a:ea typeface="+mn-ea"/>
                <a:cs typeface="+mn-cs"/>
              </a:rPr>
              <a:t> et </a:t>
            </a:r>
            <a:r>
              <a:rPr kumimoji="1" lang="fr-FR" sz="1000" u="sng" kern="1200" dirty="0" err="1" smtClean="0">
                <a:solidFill>
                  <a:schemeClr val="tx1"/>
                </a:solidFill>
                <a:effectLst/>
                <a:latin typeface="Times New Roman" pitchFamily="18" charset="0"/>
                <a:ea typeface="+mn-ea"/>
                <a:cs typeface="+mn-cs"/>
              </a:rPr>
              <a:t>Gallistel</a:t>
            </a:r>
            <a:r>
              <a:rPr kumimoji="1" lang="fr-FR" sz="1000" u="sng" kern="1200" dirty="0" smtClean="0">
                <a:solidFill>
                  <a:schemeClr val="tx1"/>
                </a:solidFill>
                <a:effectLst/>
                <a:latin typeface="Times New Roman" pitchFamily="18" charset="0"/>
                <a:ea typeface="+mn-ea"/>
                <a:cs typeface="+mn-cs"/>
              </a:rPr>
              <a:t> :</a:t>
            </a:r>
          </a:p>
          <a:p>
            <a:pPr lvl="0"/>
            <a:r>
              <a:rPr kumimoji="1" lang="fr-FR" sz="1000" kern="1200" dirty="0" smtClean="0">
                <a:solidFill>
                  <a:schemeClr val="tx1"/>
                </a:solidFill>
                <a:effectLst/>
                <a:latin typeface="Times New Roman" pitchFamily="18" charset="0"/>
                <a:ea typeface="+mn-ea"/>
                <a:cs typeface="+mn-cs"/>
              </a:rPr>
              <a:t>Le principe d’adéquation unique  : il consiste, lors d’un comptage, à assigner à chacun des objets un seul mot nombre, de façon que les mots utilisés soient deux à deux distincts et qu’aucun objet ne soit oublié.</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 principe d’ordre stable  : il stipule que, lors de comptages répétés, on utilise les mots nombres dans un ordre stable. (</a:t>
            </a:r>
            <a:r>
              <a:rPr lang="fr-FR" sz="1000" dirty="0" smtClean="0">
                <a:cs typeface="Arial" pitchFamily="34" charset="0"/>
              </a:rPr>
              <a:t>lié à la stabilité des mots de la comptine).</a:t>
            </a:r>
            <a:r>
              <a:rPr kumimoji="1" lang="fr-FR" sz="1000" kern="1200" dirty="0" smtClean="0">
                <a:solidFill>
                  <a:schemeClr val="tx1"/>
                </a:solidFill>
                <a:effectLst/>
                <a:latin typeface="Times New Roman" pitchFamily="18" charset="0"/>
                <a:ea typeface="+mn-ea"/>
                <a:cs typeface="+mn-cs"/>
              </a:rPr>
              <a:t> (Correspondance terme à terme : </a:t>
            </a:r>
            <a:r>
              <a:rPr lang="fr-FR" sz="1000" dirty="0" smtClean="0">
                <a:cs typeface="Arial" pitchFamily="34" charset="0"/>
              </a:rPr>
              <a:t>elle suppose d’établir une relation entre un mot nombre et un objet). </a:t>
            </a:r>
            <a:endParaRPr lang="fr-FR" sz="1000" i="1" dirty="0" smtClean="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 principe cardinal ou le principe du dernier mot énoncé  : il permet de dire que le dernier mot énoncé est considéré comme l’expression de la mesure de la quantité. (</a:t>
            </a:r>
            <a:r>
              <a:rPr lang="fr-FR" sz="1000" dirty="0" smtClean="0">
                <a:cs typeface="Arial" pitchFamily="34" charset="0"/>
              </a:rPr>
              <a:t>suppose que le dernier mot nombre représente le nombre d’éléments de la </a:t>
            </a:r>
            <a:r>
              <a:rPr lang="fr-FR" sz="1000" dirty="0" err="1" smtClean="0">
                <a:cs typeface="Arial" pitchFamily="34" charset="0"/>
              </a:rPr>
              <a:t>la</a:t>
            </a:r>
            <a:r>
              <a:rPr lang="fr-FR" sz="1000" dirty="0" smtClean="0">
                <a:cs typeface="Arial" pitchFamily="34" charset="0"/>
              </a:rPr>
              <a:t> collection, ce qui exclut des comportements de dénombrement sans mise en valeur du dernier nombre dit (combien))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 principe de non-pertinence de l’ordre  : l’ordre dans lequel les éléments d’une collection sont dénombrés n’a pas d’importance. (</a:t>
            </a:r>
            <a:r>
              <a:rPr lang="fr-FR" sz="1000" dirty="0" smtClean="0">
                <a:cs typeface="Arial" pitchFamily="34" charset="0"/>
              </a:rPr>
              <a:t>l’ ordre de comptage des objets n’influe pas sur le cardinal de l’ensemble)</a:t>
            </a:r>
            <a:endParaRPr kumimoji="1" lang="fr-FR" sz="1000" kern="120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 principe d’abstraction  : il stipule qu’il est possible de dénombrer n’importe quelle collection.</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Toutes sortes d’objets, d’éléments, semblables ou non peuvent être rassemblés et comptés ensemble, le même nombre s’applique à des collections différentes</a:t>
            </a:r>
          </a:p>
          <a:p>
            <a:r>
              <a:rPr kumimoji="1" lang="fr-FR" sz="1000" u="sng" kern="1200" dirty="0" smtClean="0">
                <a:solidFill>
                  <a:schemeClr val="tx1"/>
                </a:solidFill>
                <a:effectLst/>
                <a:latin typeface="Times New Roman" pitchFamily="18" charset="0"/>
                <a:ea typeface="+mn-ea"/>
                <a:cs typeface="+mn-cs"/>
              </a:rPr>
              <a:t>La procédure de comptage nécessite la coordination de deux compétences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Chacun de ces principes semble acquis très tôt mais la difficulté du comptage provient de la nécessité de coordonner plusieurs procédures cognitives</a:t>
            </a:r>
          </a:p>
          <a:p>
            <a:pPr lvl="0"/>
            <a:r>
              <a:rPr kumimoji="1" lang="fr-FR" sz="1000" kern="1200" dirty="0" smtClean="0">
                <a:solidFill>
                  <a:schemeClr val="tx1"/>
                </a:solidFill>
                <a:effectLst/>
                <a:latin typeface="Times New Roman" pitchFamily="18" charset="0"/>
                <a:ea typeface="+mn-ea"/>
                <a:cs typeface="+mn-cs"/>
              </a:rPr>
              <a:t>-la connaissance de la comptine numérique ;</a:t>
            </a:r>
          </a:p>
          <a:p>
            <a:pPr lvl="0"/>
            <a:r>
              <a:rPr kumimoji="1" lang="fr-FR" sz="1000" kern="1200" dirty="0" smtClean="0">
                <a:solidFill>
                  <a:schemeClr val="tx1"/>
                </a:solidFill>
                <a:effectLst/>
                <a:latin typeface="Times New Roman" pitchFamily="18" charset="0"/>
                <a:ea typeface="+mn-ea"/>
                <a:cs typeface="+mn-cs"/>
              </a:rPr>
              <a:t>-le pointage, par le doigt ou le regard, de chaque élément pris tour à tour jusqu’à ce que tous aient été considérés exactement une fois (énumération).</a:t>
            </a:r>
          </a:p>
          <a:p>
            <a:r>
              <a:rPr kumimoji="1" lang="fr-FR" sz="1000" kern="1200" dirty="0" smtClean="0">
                <a:solidFill>
                  <a:schemeClr val="tx1"/>
                </a:solidFill>
                <a:effectLst/>
                <a:latin typeface="Times New Roman" pitchFamily="18" charset="0"/>
                <a:ea typeface="+mn-ea"/>
                <a:cs typeface="+mn-cs"/>
              </a:rPr>
              <a:t>Le comptage consiste donc à coupler la récitation de la comptine avec l’énumération des éléments de la collection.</a:t>
            </a:r>
          </a:p>
          <a:p>
            <a:pPr lvl="0"/>
            <a:r>
              <a:rPr kumimoji="1" lang="fr-FR" sz="1000" kern="1200" dirty="0" smtClean="0">
                <a:solidFill>
                  <a:schemeClr val="tx1"/>
                </a:solidFill>
                <a:effectLst/>
                <a:latin typeface="Times New Roman" pitchFamily="18" charset="0"/>
                <a:ea typeface="+mn-ea"/>
                <a:cs typeface="+mn-cs"/>
              </a:rPr>
              <a:t>[1]Ces principes sont analysés par Fayol dans </a:t>
            </a:r>
            <a:r>
              <a:rPr kumimoji="1" lang="fr-FR" sz="1000" i="1" kern="1200" dirty="0" smtClean="0">
                <a:solidFill>
                  <a:schemeClr val="tx1"/>
                </a:solidFill>
                <a:effectLst/>
                <a:latin typeface="Times New Roman" pitchFamily="18" charset="0"/>
                <a:ea typeface="+mn-ea"/>
                <a:cs typeface="+mn-cs"/>
              </a:rPr>
              <a:t>L’Enfant et le nombre</a:t>
            </a:r>
            <a:r>
              <a:rPr kumimoji="1" lang="fr-FR" sz="1000" kern="1200" dirty="0" smtClean="0">
                <a:solidFill>
                  <a:schemeClr val="tx1"/>
                </a:solidFill>
                <a:effectLst/>
                <a:latin typeface="Times New Roman" pitchFamily="18" charset="0"/>
                <a:ea typeface="+mn-ea"/>
                <a:cs typeface="+mn-cs"/>
              </a:rPr>
              <a:t>, </a:t>
            </a:r>
            <a:r>
              <a:rPr kumimoji="1" lang="fr-FR" sz="1000" kern="1200" dirty="0" err="1" smtClean="0">
                <a:solidFill>
                  <a:schemeClr val="tx1"/>
                </a:solidFill>
                <a:effectLst/>
                <a:latin typeface="Times New Roman" pitchFamily="18" charset="0"/>
                <a:ea typeface="+mn-ea"/>
                <a:cs typeface="+mn-cs"/>
              </a:rPr>
              <a:t>Delachaux</a:t>
            </a:r>
            <a:r>
              <a:rPr kumimoji="1" lang="fr-FR" sz="1000" kern="1200" dirty="0" smtClean="0">
                <a:solidFill>
                  <a:schemeClr val="tx1"/>
                </a:solidFill>
                <a:effectLst/>
                <a:latin typeface="Times New Roman" pitchFamily="18" charset="0"/>
                <a:ea typeface="+mn-ea"/>
                <a:cs typeface="+mn-cs"/>
              </a:rPr>
              <a:t> et </a:t>
            </a:r>
            <a:r>
              <a:rPr kumimoji="1" lang="fr-FR" sz="1000" kern="1200" dirty="0" err="1" smtClean="0">
                <a:solidFill>
                  <a:schemeClr val="tx1"/>
                </a:solidFill>
                <a:effectLst/>
                <a:latin typeface="Times New Roman" pitchFamily="18" charset="0"/>
                <a:ea typeface="+mn-ea"/>
                <a:cs typeface="+mn-cs"/>
              </a:rPr>
              <a:t>Niestlé</a:t>
            </a:r>
            <a:r>
              <a:rPr kumimoji="1" lang="fr-FR" sz="1000" kern="1200" dirty="0" smtClean="0">
                <a:solidFill>
                  <a:schemeClr val="tx1"/>
                </a:solidFill>
                <a:effectLst/>
                <a:latin typeface="Times New Roman" pitchFamily="18" charset="0"/>
                <a:ea typeface="+mn-ea"/>
                <a:cs typeface="+mn-cs"/>
              </a:rPr>
              <a:t>, 1990.</a:t>
            </a:r>
          </a:p>
          <a:p>
            <a:endParaRPr lang="fr-FR" dirty="0" smtClean="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10</a:t>
            </a:fld>
            <a:endParaRPr lang="fr-FR"/>
          </a:p>
        </p:txBody>
      </p:sp>
    </p:spTree>
    <p:extLst>
      <p:ext uri="{BB962C8B-B14F-4D97-AF65-F5344CB8AC3E}">
        <p14:creationId xmlns:p14="http://schemas.microsoft.com/office/powerpoint/2010/main" val="4149062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1" kern="1200" dirty="0" smtClean="0">
                <a:solidFill>
                  <a:schemeClr val="tx1"/>
                </a:solidFill>
                <a:effectLst/>
                <a:latin typeface="Times New Roman" pitchFamily="18" charset="0"/>
                <a:ea typeface="+mn-ea"/>
                <a:cs typeface="+mn-cs"/>
              </a:rPr>
              <a:t>Les procédures s’appuyant sur les relations entre les nombres</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Ce type de procédure peut être utilisé lorsque la collection de référence est, par exemple, la réunion de deux sous-collections d’objets dont l’une comprend quatre (ou trois) objets et l’autre un (ou deux) objet(s). C’est alors l’occasion de faire remarquer que « cinq, c’est quatre (trois) et encore un (deux) » et donc, pour les élèves, d’utiliser les premières relations entre les nombres et d’en construire d’autres à partir de ceux qu’ils ont déjà construits. Apprendre le concept de nombre, c’est aussi prendre en compte les relations entre deux nombres pour en construire un nouveau et ainsi préparer les élèves à l’introduction des opérations.</a:t>
            </a:r>
          </a:p>
          <a:p>
            <a:r>
              <a:rPr lang="fr-FR" sz="1000" u="sng" dirty="0" smtClean="0">
                <a:solidFill>
                  <a:srgbClr val="00B0F0"/>
                </a:solidFill>
              </a:rPr>
              <a:t>Les pré-stratégies de calcul</a:t>
            </a:r>
          </a:p>
          <a:p>
            <a:pPr eaLnBrk="1" hangingPunct="1">
              <a:defRPr/>
            </a:pPr>
            <a:r>
              <a:rPr lang="fr-FR" sz="1000" b="0" dirty="0" smtClean="0">
                <a:cs typeface="Arial" pitchFamily="34" charset="0"/>
              </a:rPr>
              <a:t>-Recomptage :  </a:t>
            </a:r>
            <a:r>
              <a:rPr lang="fr-FR" sz="1000" dirty="0" smtClean="0">
                <a:cs typeface="Arial" pitchFamily="34" charset="0"/>
              </a:rPr>
              <a:t>Pour deux quantités à « ajouter », l’enfant dénombre depuis le début (il fait comme si les collections n’en faisaient qu’une), il peut le faire directement sur les objets, si ceux-ci sont visibles, à partir d’un dessin qui « reproduit » chacune des collections ou encore à partir d’une figuration mentale.</a:t>
            </a:r>
          </a:p>
          <a:p>
            <a:pPr eaLnBrk="1" hangingPunct="1">
              <a:defRPr/>
            </a:pPr>
            <a:r>
              <a:rPr lang="fr-FR" sz="1000" b="0" dirty="0" smtClean="0">
                <a:cs typeface="Arial" pitchFamily="34" charset="0"/>
              </a:rPr>
              <a:t>-</a:t>
            </a:r>
            <a:r>
              <a:rPr lang="fr-FR" sz="1000" b="0" dirty="0" err="1" smtClean="0">
                <a:cs typeface="Arial" pitchFamily="34" charset="0"/>
              </a:rPr>
              <a:t>Surcomptage</a:t>
            </a:r>
            <a:r>
              <a:rPr lang="fr-FR" sz="1000" b="0" dirty="0" smtClean="0">
                <a:cs typeface="Arial" pitchFamily="34" charset="0"/>
              </a:rPr>
              <a:t> : </a:t>
            </a:r>
            <a:r>
              <a:rPr lang="fr-FR" sz="1000" dirty="0" smtClean="0">
                <a:cs typeface="Arial" pitchFamily="34" charset="0"/>
              </a:rPr>
              <a:t>dans le cas de deux quantités à ajouter, l’enfant a mémorisé la première quantité et continue la suite numérique en « pointant » les objets de la deuxième collection (effectivement ou mentalement). </a:t>
            </a:r>
          </a:p>
          <a:p>
            <a:pPr eaLnBrk="1" hangingPunct="1">
              <a:defRPr/>
            </a:pPr>
            <a:r>
              <a:rPr lang="fr-FR" sz="1000" dirty="0" smtClean="0">
                <a:cs typeface="Arial" pitchFamily="34" charset="0"/>
              </a:rPr>
              <a:t>Si la connaissance de la suite numérique est nécessaire, elle n’est pas suffisante pour connaître et utiliser le nombre, elle peut même être associée  par conditionnement aux situations  de dénombrement sans qu’un rapport entre l’énumération des objets à décompter et l’énoncé de la comptine ne soit établi.</a:t>
            </a:r>
          </a:p>
          <a:p>
            <a:pPr eaLnBrk="1" hangingPunct="1">
              <a:defRPr/>
            </a:pPr>
            <a:r>
              <a:rPr lang="fr-FR" sz="1000" b="0" dirty="0" smtClean="0">
                <a:cs typeface="Arial" pitchFamily="34" charset="0"/>
              </a:rPr>
              <a:t>-Décomptage :  </a:t>
            </a:r>
            <a:r>
              <a:rPr lang="fr-FR" sz="1000" dirty="0" smtClean="0">
                <a:cs typeface="Arial" pitchFamily="34" charset="0"/>
              </a:rPr>
              <a:t>double compteur voix et doigts: utilisé quand il s’agit « d’enlever » une quantité d’une autre quantité. La première quantité est mémorisée, l’élève met sur ses doigts le nombre d’éléments à enlever et récite la comptine à rebours. Les difficultés rencontrées sont similaires au sur comptage, avec, en plus, l’habileté à réciter la comptine à rebours.</a:t>
            </a:r>
          </a:p>
          <a:p>
            <a:pPr eaLnBrk="1" hangingPunct="1">
              <a:defRPr/>
            </a:pPr>
            <a:r>
              <a:rPr lang="fr-FR" sz="1000" dirty="0" smtClean="0">
                <a:cs typeface="Arial" pitchFamily="34" charset="0"/>
              </a:rPr>
              <a:t>Les difficultés tiennent à la nécessité de coordonner plusieurs procédures cognitives :</a:t>
            </a:r>
          </a:p>
          <a:p>
            <a:pPr eaLnBrk="1" hangingPunct="1">
              <a:buFontTx/>
              <a:buChar char="•"/>
              <a:defRPr/>
            </a:pPr>
            <a:r>
              <a:rPr lang="fr-FR" sz="1000" dirty="0" smtClean="0">
                <a:cs typeface="Arial" pitchFamily="34" charset="0"/>
              </a:rPr>
              <a:t>Énumérer tous les objets sans en oublier un, sans compter deux fois le même élément</a:t>
            </a:r>
          </a:p>
          <a:p>
            <a:pPr eaLnBrk="1" hangingPunct="1">
              <a:buFontTx/>
              <a:buChar char="•"/>
              <a:defRPr/>
            </a:pPr>
            <a:r>
              <a:rPr lang="fr-FR" sz="1000" dirty="0" smtClean="0">
                <a:cs typeface="Arial" pitchFamily="34" charset="0"/>
              </a:rPr>
              <a:t>Dire la suite des mots nombres, sans se tromper en associant bien à chaque objet le mot nombre et en s’arrêtant correctement</a:t>
            </a:r>
          </a:p>
          <a:p>
            <a:pPr eaLnBrk="1" hangingPunct="1">
              <a:buFontTx/>
              <a:buChar char="•"/>
              <a:defRPr/>
            </a:pPr>
            <a:r>
              <a:rPr lang="fr-FR" sz="1000" dirty="0" smtClean="0">
                <a:cs typeface="Arial" pitchFamily="34" charset="0"/>
              </a:rPr>
              <a:t>Énoncer le dernier mot nombre prononcé comme réponse à la question posée</a:t>
            </a:r>
          </a:p>
          <a:p>
            <a:pPr eaLnBrk="1" hangingPunct="1">
              <a:defRPr/>
            </a:pPr>
            <a:r>
              <a:rPr lang="fr-FR" sz="1000" dirty="0" smtClean="0">
                <a:cs typeface="Arial" pitchFamily="34" charset="0"/>
              </a:rPr>
              <a:t>On peut considérer que l’enfant construit assez tôt la notion de comptage mais qu’il ne peut accéder à une procédure efficace que lorsqu’il est capable de coordonner plusieurs opérations logiques.</a:t>
            </a:r>
          </a:p>
          <a:p>
            <a:pPr eaLnBrk="1" hangingPunct="1">
              <a:defRPr/>
            </a:pPr>
            <a:r>
              <a:rPr lang="fr-FR" sz="1000" dirty="0" smtClean="0">
                <a:cs typeface="Arial" pitchFamily="34" charset="0"/>
              </a:rPr>
              <a:t>Les performances en dénombrement sont instables chez le jeune enfant.</a:t>
            </a:r>
            <a:endParaRPr kumimoji="1" lang="fr-FR" sz="1000" kern="1200" dirty="0" smtClean="0">
              <a:solidFill>
                <a:schemeClr val="tx1"/>
              </a:solidFill>
              <a:effectLst/>
              <a:latin typeface="Times New Roman" pitchFamily="18" charset="0"/>
              <a:ea typeface="+mn-ea"/>
              <a:cs typeface="+mn-cs"/>
            </a:endParaRP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11</a:t>
            </a:fld>
            <a:endParaRPr lang="fr-FR"/>
          </a:p>
        </p:txBody>
      </p:sp>
    </p:spTree>
    <p:extLst>
      <p:ext uri="{BB962C8B-B14F-4D97-AF65-F5344CB8AC3E}">
        <p14:creationId xmlns:p14="http://schemas.microsoft.com/office/powerpoint/2010/main" val="1873314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1" kern="1200" dirty="0" smtClean="0">
                <a:solidFill>
                  <a:schemeClr val="tx1"/>
                </a:solidFill>
                <a:effectLst/>
                <a:latin typeface="Times New Roman" pitchFamily="18" charset="0"/>
                <a:ea typeface="+mn-ea"/>
                <a:cs typeface="+mn-cs"/>
              </a:rPr>
              <a:t>Utiliser les nombres </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 Évaluer et comparer des collections d’objets avec des procédures numériques ou non numériques. </a:t>
            </a:r>
          </a:p>
          <a:p>
            <a:r>
              <a:rPr kumimoji="1" lang="fr-FR" sz="1000" kern="1200" dirty="0" smtClean="0">
                <a:solidFill>
                  <a:schemeClr val="tx1"/>
                </a:solidFill>
                <a:effectLst/>
                <a:latin typeface="Times New Roman" pitchFamily="18" charset="0"/>
                <a:ea typeface="+mn-ea"/>
                <a:cs typeface="+mn-cs"/>
              </a:rPr>
              <a:t>- Réaliser une collection dont le cardinal est donné. Utiliser le dénombrement pour comparer deux quantités, pour constituer une collection d’une taille donnée ou pour réaliser une collection de quantité égale à la collection proposée. </a:t>
            </a:r>
          </a:p>
          <a:p>
            <a:r>
              <a:rPr kumimoji="1" lang="fr-FR" sz="1000" kern="1200" dirty="0" smtClean="0">
                <a:solidFill>
                  <a:schemeClr val="tx1"/>
                </a:solidFill>
                <a:effectLst/>
                <a:latin typeface="Times New Roman" pitchFamily="18" charset="0"/>
                <a:ea typeface="+mn-ea"/>
                <a:cs typeface="+mn-cs"/>
              </a:rPr>
              <a:t>- Utiliser le nombre pour exprimer la position d’un objet ou d’une personne dans un jeu, dans une situation organisée, sur un rang ou pour comparer des positions. </a:t>
            </a:r>
          </a:p>
          <a:p>
            <a:r>
              <a:rPr kumimoji="1" lang="fr-FR" sz="1000" kern="1200" dirty="0" smtClean="0">
                <a:solidFill>
                  <a:schemeClr val="tx1"/>
                </a:solidFill>
                <a:effectLst/>
                <a:latin typeface="Times New Roman" pitchFamily="18" charset="0"/>
                <a:ea typeface="+mn-ea"/>
                <a:cs typeface="+mn-cs"/>
              </a:rPr>
              <a:t>- Mobiliser des symboles analogiques, verbaux ou écrits, conventionnels ou non conventionnels pour communiquer des informations orales et écrites sur une quantité. </a:t>
            </a:r>
          </a:p>
          <a:p>
            <a:r>
              <a:rPr kumimoji="1" lang="fr-FR" sz="1000" b="1" kern="1200" dirty="0" smtClean="0">
                <a:solidFill>
                  <a:schemeClr val="tx1"/>
                </a:solidFill>
                <a:effectLst/>
                <a:latin typeface="Times New Roman" pitchFamily="18" charset="0"/>
                <a:ea typeface="+mn-ea"/>
                <a:cs typeface="+mn-cs"/>
              </a:rPr>
              <a:t> Étudier les nombres </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 Avoir compris que le cardinal ne change pas si on modifie la disposition spatiale ou la nature des éléments. </a:t>
            </a:r>
          </a:p>
          <a:p>
            <a:r>
              <a:rPr kumimoji="1" lang="fr-FR" sz="1000" kern="1200" dirty="0" smtClean="0">
                <a:solidFill>
                  <a:schemeClr val="tx1"/>
                </a:solidFill>
                <a:effectLst/>
                <a:latin typeface="Times New Roman" pitchFamily="18" charset="0"/>
                <a:ea typeface="+mn-ea"/>
                <a:cs typeface="+mn-cs"/>
              </a:rPr>
              <a:t>- Avoir compris que tout nombre s’obtient en ajoutant un au nombre précédent et que cela correspond à l’ajout d’une unité à la quantité précédente. </a:t>
            </a:r>
          </a:p>
          <a:p>
            <a:r>
              <a:rPr kumimoji="1" lang="fr-FR" sz="1000" kern="1200" dirty="0" smtClean="0">
                <a:solidFill>
                  <a:schemeClr val="tx1"/>
                </a:solidFill>
                <a:effectLst/>
                <a:latin typeface="Times New Roman" pitchFamily="18" charset="0"/>
                <a:ea typeface="+mn-ea"/>
                <a:cs typeface="+mn-cs"/>
              </a:rPr>
              <a:t>- Quantifier des collections jusqu’à dix au moins ; les composer et les décomposer par manipulations effectives puis mentales. Dire combien il faut ajouter ou enlever pour obtenir des quantités ne dépassant pas dix. </a:t>
            </a:r>
          </a:p>
          <a:p>
            <a:r>
              <a:rPr kumimoji="1" lang="fr-FR" sz="1000" kern="1200" dirty="0" smtClean="0">
                <a:solidFill>
                  <a:schemeClr val="tx1"/>
                </a:solidFill>
                <a:effectLst/>
                <a:latin typeface="Times New Roman" pitchFamily="18" charset="0"/>
                <a:ea typeface="+mn-ea"/>
                <a:cs typeface="+mn-cs"/>
              </a:rPr>
              <a:t>- Parler des nombres à l’aide de leur décomposition. </a:t>
            </a:r>
          </a:p>
          <a:p>
            <a:r>
              <a:rPr kumimoji="1" lang="fr-FR" sz="1000" kern="1200" dirty="0" smtClean="0">
                <a:solidFill>
                  <a:schemeClr val="tx1"/>
                </a:solidFill>
                <a:effectLst/>
                <a:latin typeface="Times New Roman" pitchFamily="18" charset="0"/>
                <a:ea typeface="+mn-ea"/>
                <a:cs typeface="+mn-cs"/>
              </a:rPr>
              <a:t>- Dire la suite des nombres jusqu’à trente. Lire les nombres écrits en chiffres jusqu’à dix.</a:t>
            </a: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12</a:t>
            </a:fld>
            <a:endParaRPr lang="fr-FR"/>
          </a:p>
        </p:txBody>
      </p:sp>
    </p:spTree>
    <p:extLst>
      <p:ext uri="{BB962C8B-B14F-4D97-AF65-F5344CB8AC3E}">
        <p14:creationId xmlns:p14="http://schemas.microsoft.com/office/powerpoint/2010/main" val="2236321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13</a:t>
            </a:fld>
            <a:endParaRPr lang="fr-FR"/>
          </a:p>
        </p:txBody>
      </p:sp>
    </p:spTree>
    <p:extLst>
      <p:ext uri="{BB962C8B-B14F-4D97-AF65-F5344CB8AC3E}">
        <p14:creationId xmlns:p14="http://schemas.microsoft.com/office/powerpoint/2010/main" val="3028546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defRPr/>
            </a:pPr>
            <a:r>
              <a:rPr lang="fr-FR" sz="1000" b="1" dirty="0" smtClean="0">
                <a:cs typeface="Arial" pitchFamily="34" charset="0"/>
              </a:rPr>
              <a:t>Certaines comptines numériques </a:t>
            </a:r>
            <a:r>
              <a:rPr lang="fr-FR" sz="1000" dirty="0" smtClean="0">
                <a:cs typeface="Arial" pitchFamily="34" charset="0"/>
              </a:rPr>
              <a:t>permettent de centrer l’élève sur des quantités représentées sous forme analogique, exemple : les petits lapins , au début l’élève place une marionnette à doigt en forme de lapin sur son pouce, il commence la comptine, quand il dit « rencontre un autre petit lapin », il avance une autre marionnette lapin et la pose sur son index…</a:t>
            </a:r>
          </a:p>
          <a:p>
            <a:pPr eaLnBrk="1" hangingPunct="1">
              <a:defRPr/>
            </a:pPr>
            <a:r>
              <a:rPr lang="fr-FR" sz="1000" b="1" dirty="0" smtClean="0">
                <a:cs typeface="Arial" pitchFamily="34" charset="0"/>
              </a:rPr>
              <a:t>Des jeux numériques </a:t>
            </a:r>
            <a:r>
              <a:rPr lang="fr-FR" sz="1000" dirty="0" smtClean="0">
                <a:cs typeface="Arial" pitchFamily="34" charset="0"/>
              </a:rPr>
              <a:t>comme ranger des collections dans chacune des cases , à condition qu’elles soient composées du même nombre d’objets que le nombre représenté analogiquement par la collection témoin associée à la case, après mélange l’exercice peut être repris…</a:t>
            </a:r>
          </a:p>
          <a:p>
            <a:pPr eaLnBrk="1" hangingPunct="1">
              <a:defRPr/>
            </a:pPr>
            <a:r>
              <a:rPr lang="fr-FR" sz="1000" dirty="0" smtClean="0">
                <a:cs typeface="Arial" pitchFamily="34" charset="0"/>
              </a:rPr>
              <a:t>Beaucoup de jeux peuvent être inventés pour atteindre ces objectifs.</a:t>
            </a:r>
          </a:p>
          <a:p>
            <a:pPr eaLnBrk="1" hangingPunct="1">
              <a:lnSpc>
                <a:spcPct val="90000"/>
              </a:lnSpc>
            </a:pPr>
            <a:r>
              <a:rPr lang="fr-FR" sz="1000" b="1" i="0" dirty="0" smtClean="0">
                <a:solidFill>
                  <a:schemeClr val="accent1"/>
                </a:solidFill>
              </a:rPr>
              <a:t>Utiliser différentes désignations</a:t>
            </a:r>
          </a:p>
          <a:p>
            <a:pPr eaLnBrk="1" hangingPunct="1">
              <a:lnSpc>
                <a:spcPct val="90000"/>
              </a:lnSpc>
              <a:buFont typeface="Wingdings" pitchFamily="2" charset="2"/>
              <a:buNone/>
            </a:pPr>
            <a:r>
              <a:rPr lang="fr-FR" sz="1000" dirty="0" smtClean="0"/>
              <a:t>(doigts, constellations, collections témoins, abaques)</a:t>
            </a:r>
          </a:p>
          <a:p>
            <a:pPr eaLnBrk="1" hangingPunct="1">
              <a:lnSpc>
                <a:spcPct val="90000"/>
              </a:lnSpc>
            </a:pPr>
            <a:r>
              <a:rPr lang="fr-FR" sz="1000" b="1" i="0" dirty="0" smtClean="0">
                <a:solidFill>
                  <a:schemeClr val="accent1"/>
                </a:solidFill>
              </a:rPr>
              <a:t>Travailler ces désignations</a:t>
            </a:r>
            <a:r>
              <a:rPr lang="fr-FR" sz="1000" b="1" i="0" dirty="0" smtClean="0"/>
              <a:t> </a:t>
            </a:r>
          </a:p>
          <a:p>
            <a:pPr eaLnBrk="1" hangingPunct="1">
              <a:lnSpc>
                <a:spcPct val="90000"/>
              </a:lnSpc>
              <a:buFont typeface="Wingdings" pitchFamily="2" charset="2"/>
              <a:buNone/>
            </a:pPr>
            <a:r>
              <a:rPr lang="fr-FR" sz="1000" dirty="0" smtClean="0"/>
              <a:t>(bandes numériques, flash </a:t>
            </a:r>
            <a:r>
              <a:rPr lang="fr-FR" sz="1000" dirty="0" err="1" smtClean="0"/>
              <a:t>cards</a:t>
            </a:r>
            <a:r>
              <a:rPr lang="fr-FR" sz="1000" dirty="0" smtClean="0"/>
              <a:t>, compteurs, </a:t>
            </a:r>
          </a:p>
          <a:p>
            <a:pPr eaLnBrk="1" hangingPunct="1">
              <a:lnSpc>
                <a:spcPct val="90000"/>
              </a:lnSpc>
              <a:buFont typeface="Wingdings" pitchFamily="2" charset="2"/>
              <a:buNone/>
            </a:pPr>
            <a:r>
              <a:rPr lang="fr-FR" sz="1000" dirty="0" smtClean="0"/>
              <a:t>calculatrice, monnaie, calendrier)</a:t>
            </a:r>
          </a:p>
          <a:p>
            <a:pPr eaLnBrk="1" hangingPunct="1">
              <a:lnSpc>
                <a:spcPct val="90000"/>
              </a:lnSpc>
            </a:pPr>
            <a:r>
              <a:rPr lang="fr-FR" sz="1000" b="1" i="0" dirty="0" smtClean="0">
                <a:solidFill>
                  <a:schemeClr val="accent1"/>
                </a:solidFill>
              </a:rPr>
              <a:t>Proposer des situations pour utiliser les fonctions du nombre</a:t>
            </a:r>
            <a:r>
              <a:rPr lang="fr-FR" sz="1000" b="1" i="0" dirty="0" smtClean="0"/>
              <a:t> </a:t>
            </a:r>
          </a:p>
          <a:p>
            <a:pPr eaLnBrk="1" hangingPunct="1">
              <a:lnSpc>
                <a:spcPct val="90000"/>
              </a:lnSpc>
              <a:buFont typeface="Wingdings" pitchFamily="2" charset="2"/>
              <a:buNone/>
            </a:pPr>
            <a:r>
              <a:rPr lang="fr-FR" sz="1000" dirty="0" smtClean="0"/>
              <a:t>Mémoriser une quantité ou une position (problèmes du </a:t>
            </a:r>
          </a:p>
          <a:p>
            <a:pPr eaLnBrk="1" hangingPunct="1">
              <a:lnSpc>
                <a:spcPct val="90000"/>
              </a:lnSpc>
              <a:buFont typeface="Wingdings" pitchFamily="2" charset="2"/>
              <a:buNone/>
            </a:pPr>
            <a:r>
              <a:rPr lang="fr-FR" sz="1000" dirty="0" smtClean="0"/>
              <a:t>type « juste assez », « en un seul voyage »)</a:t>
            </a:r>
          </a:p>
          <a:p>
            <a:pPr eaLnBrk="1" hangingPunct="1">
              <a:lnSpc>
                <a:spcPct val="90000"/>
              </a:lnSpc>
              <a:buFont typeface="Wingdings" pitchFamily="2" charset="2"/>
              <a:buNone/>
            </a:pPr>
            <a:r>
              <a:rPr lang="fr-FR" sz="1000" dirty="0" smtClean="0"/>
              <a:t>Comparer les quantités avec ou sans leur présence </a:t>
            </a:r>
          </a:p>
          <a:p>
            <a:pPr eaLnBrk="1" hangingPunct="1">
              <a:lnSpc>
                <a:spcPct val="90000"/>
              </a:lnSpc>
              <a:buFont typeface="Wingdings" pitchFamily="2" charset="2"/>
              <a:buNone/>
            </a:pPr>
            <a:r>
              <a:rPr lang="fr-FR" sz="1000" dirty="0" smtClean="0"/>
              <a:t>explicite (agir sur les variables)</a:t>
            </a:r>
          </a:p>
          <a:p>
            <a:pPr eaLnBrk="1" hangingPunct="1">
              <a:lnSpc>
                <a:spcPct val="90000"/>
              </a:lnSpc>
              <a:buFont typeface="Wingdings" pitchFamily="2" charset="2"/>
              <a:buNone/>
            </a:pPr>
            <a:r>
              <a:rPr lang="fr-FR" sz="1000" dirty="0" smtClean="0"/>
              <a:t>Anticiper des résultats (problèmes pour augmenter, </a:t>
            </a:r>
          </a:p>
          <a:p>
            <a:pPr eaLnBrk="1" hangingPunct="1">
              <a:lnSpc>
                <a:spcPct val="90000"/>
              </a:lnSpc>
              <a:buFont typeface="Wingdings" pitchFamily="2" charset="2"/>
              <a:buNone/>
            </a:pPr>
            <a:r>
              <a:rPr lang="fr-FR" sz="1000" dirty="0" smtClean="0"/>
              <a:t>réunir, des collections, distribuer, partager, égaliser)</a:t>
            </a:r>
          </a:p>
          <a:p>
            <a:pPr eaLnBrk="1" hangingPunct="1">
              <a:lnSpc>
                <a:spcPct val="90000"/>
              </a:lnSpc>
            </a:pPr>
            <a:endParaRPr lang="fr-FR" sz="1000" dirty="0" smtClean="0"/>
          </a:p>
          <a:p>
            <a:pPr eaLnBrk="1" hangingPunct="1">
              <a:lnSpc>
                <a:spcPct val="90000"/>
              </a:lnSpc>
            </a:pPr>
            <a:r>
              <a:rPr lang="fr-FR" sz="1000" dirty="0" smtClean="0"/>
              <a:t>Pour </a:t>
            </a:r>
            <a:r>
              <a:rPr lang="fr-FR" sz="1000" i="1" dirty="0" smtClean="0">
                <a:solidFill>
                  <a:schemeClr val="accent1"/>
                </a:solidFill>
              </a:rPr>
              <a:t>former des collections équipotentes</a:t>
            </a:r>
            <a:r>
              <a:rPr lang="fr-FR" sz="1000" dirty="0" smtClean="0"/>
              <a:t> (</a:t>
            </a:r>
            <a:r>
              <a:rPr lang="fr-FR" sz="1000" dirty="0" err="1" smtClean="0"/>
              <a:t>subitizing</a:t>
            </a:r>
            <a:r>
              <a:rPr lang="fr-FR" sz="1000" dirty="0" smtClean="0"/>
              <a:t>, correspondance terme à terme, collections intermédiaires)</a:t>
            </a:r>
          </a:p>
          <a:p>
            <a:pPr eaLnBrk="1" hangingPunct="1">
              <a:lnSpc>
                <a:spcPct val="90000"/>
              </a:lnSpc>
            </a:pPr>
            <a:r>
              <a:rPr lang="fr-FR" sz="1000" dirty="0" smtClean="0"/>
              <a:t>Pour </a:t>
            </a:r>
            <a:r>
              <a:rPr lang="fr-FR" sz="1000" i="1" dirty="0" smtClean="0">
                <a:solidFill>
                  <a:schemeClr val="accent1"/>
                </a:solidFill>
              </a:rPr>
              <a:t>utiliser le nombre</a:t>
            </a:r>
            <a:r>
              <a:rPr lang="fr-FR" sz="1000" dirty="0" smtClean="0"/>
              <a:t> : des situations présentant le nombre dans des configurations non usuelles, obligeant à compter la collection de référence</a:t>
            </a:r>
          </a:p>
          <a:p>
            <a:pPr eaLnBrk="1" hangingPunct="1">
              <a:lnSpc>
                <a:spcPct val="90000"/>
              </a:lnSpc>
            </a:pPr>
            <a:r>
              <a:rPr lang="fr-FR" sz="1000" dirty="0" smtClean="0"/>
              <a:t>Pour </a:t>
            </a:r>
            <a:r>
              <a:rPr lang="fr-FR" sz="1000" i="1" dirty="0" smtClean="0">
                <a:solidFill>
                  <a:schemeClr val="accent1"/>
                </a:solidFill>
              </a:rPr>
              <a:t>mémoriser une quantité</a:t>
            </a:r>
            <a:r>
              <a:rPr lang="fr-FR" sz="1000" dirty="0" smtClean="0"/>
              <a:t> : collection éloignée dans l’espace, le temps, une situation de communication</a:t>
            </a:r>
          </a:p>
          <a:p>
            <a:pPr eaLnBrk="1" hangingPunct="1">
              <a:lnSpc>
                <a:spcPct val="90000"/>
              </a:lnSpc>
            </a:pPr>
            <a:r>
              <a:rPr lang="fr-FR" sz="1000" dirty="0" smtClean="0"/>
              <a:t>Pour </a:t>
            </a:r>
            <a:r>
              <a:rPr lang="fr-FR" sz="1000" i="1" dirty="0" smtClean="0">
                <a:solidFill>
                  <a:schemeClr val="accent1"/>
                </a:solidFill>
              </a:rPr>
              <a:t>ordonner</a:t>
            </a:r>
            <a:r>
              <a:rPr lang="fr-FR" sz="1000" dirty="0" smtClean="0"/>
              <a:t> suivant la quantité</a:t>
            </a:r>
          </a:p>
          <a:p>
            <a:pPr eaLnBrk="1" hangingPunct="1">
              <a:lnSpc>
                <a:spcPct val="90000"/>
              </a:lnSpc>
            </a:pPr>
            <a:r>
              <a:rPr lang="fr-FR" sz="1000" dirty="0" smtClean="0"/>
              <a:t>Pour </a:t>
            </a:r>
            <a:r>
              <a:rPr lang="fr-FR" sz="1000" i="1" dirty="0" smtClean="0">
                <a:solidFill>
                  <a:schemeClr val="accent1"/>
                </a:solidFill>
              </a:rPr>
              <a:t>anticiper un résultat</a:t>
            </a:r>
            <a:r>
              <a:rPr lang="fr-FR" sz="1000" dirty="0" smtClean="0"/>
              <a:t> dans une situation sans possibilité de dénombrement</a:t>
            </a:r>
          </a:p>
          <a:p>
            <a:endParaRPr lang="fr-FR" sz="1000" dirty="0" smtClean="0"/>
          </a:p>
          <a:p>
            <a:pPr eaLnBrk="1" hangingPunct="1">
              <a:defRPr/>
            </a:pPr>
            <a:r>
              <a:rPr lang="fr-FR" sz="1000" dirty="0" smtClean="0">
                <a:cs typeface="Arial" pitchFamily="34" charset="0"/>
              </a:rPr>
              <a:t>En PS des situations de dénombrement de </a:t>
            </a:r>
            <a:r>
              <a:rPr lang="fr-FR" sz="1000" u="sng" dirty="0" smtClean="0">
                <a:cs typeface="Arial" pitchFamily="34" charset="0"/>
              </a:rPr>
              <a:t>collections et de comparaisons </a:t>
            </a:r>
            <a:r>
              <a:rPr lang="fr-FR" sz="1000" dirty="0" smtClean="0">
                <a:cs typeface="Arial" pitchFamily="34" charset="0"/>
              </a:rPr>
              <a:t>de quantités d’objets sont proposées: dresser le couvert en appariant enfant, verres, serviettes à partir d’un stock d’objets mis à disposition, lors des rituels au cours de la gestion des présents absents, lors des moments de vie de classe, utilisation des espaces jeux </a:t>
            </a:r>
          </a:p>
          <a:p>
            <a:pPr eaLnBrk="1" hangingPunct="1">
              <a:defRPr/>
            </a:pPr>
            <a:r>
              <a:rPr lang="fr-FR" sz="1000" dirty="0" smtClean="0">
                <a:cs typeface="Arial" pitchFamily="34" charset="0"/>
              </a:rPr>
              <a:t>Présenter  tête à toto p 36 37ACCES</a:t>
            </a:r>
          </a:p>
          <a:p>
            <a:pPr eaLnBrk="1" hangingPunct="1">
              <a:defRPr/>
            </a:pPr>
            <a:endParaRPr lang="fr-FR" sz="1000" dirty="0" smtClean="0"/>
          </a:p>
          <a:p>
            <a:pPr eaLnBrk="1" hangingPunct="1">
              <a:defRPr/>
            </a:pPr>
            <a:r>
              <a:rPr lang="fr-FR" sz="1000" dirty="0" smtClean="0">
                <a:cs typeface="Arial" pitchFamily="34" charset="0"/>
              </a:rPr>
              <a:t>L’élève possède des formes a compléter avec des gommettes,  il doit chercher « </a:t>
            </a:r>
            <a:r>
              <a:rPr lang="fr-FR" sz="1000" u="sng" dirty="0" smtClean="0">
                <a:cs typeface="Arial" pitchFamily="34" charset="0"/>
              </a:rPr>
              <a:t>juste ce qu’il faut </a:t>
            </a:r>
            <a:r>
              <a:rPr lang="fr-FR" sz="1000" dirty="0" smtClean="0">
                <a:cs typeface="Arial" pitchFamily="34" charset="0"/>
              </a:rPr>
              <a:t>de gommettes  pour remplir la forme », la quantité de gommettes est adaptée aux capacités des élèves. Pour faire évoluer aller chercher des gommettes à grande distance . Dans un premier temps l’enfant peut faire plusieurs trajets, l’enseignant change la couleur des gommettes à chaque trajet, si l’élève en rapporte trop il les colle sur une feuille « poubelle », ce qui permet d’évaluer les procédures. Lors de la deuxième phase, un seul trajet est autorisé, plusieurs reprises de cette phase sont nécessaires. Après plusieurs essais, mise en commun des procédures (ce qu’ils voulaient faire, comment ils s’y sont pris, ce qui leur a permis de réussir la tâche).</a:t>
            </a:r>
          </a:p>
          <a:p>
            <a:pPr eaLnBrk="1" hangingPunct="1">
              <a:defRPr/>
            </a:pPr>
            <a:r>
              <a:rPr lang="fr-FR" sz="1000" dirty="0" smtClean="0">
                <a:cs typeface="Arial" pitchFamily="34" charset="0"/>
              </a:rPr>
              <a:t>Lors de situations suivantes, les élèves peuvent </a:t>
            </a:r>
            <a:r>
              <a:rPr lang="fr-FR" sz="1000" u="sng" dirty="0" smtClean="0">
                <a:cs typeface="Arial" pitchFamily="34" charset="0"/>
              </a:rPr>
              <a:t>faire des commandes </a:t>
            </a:r>
            <a:r>
              <a:rPr lang="fr-FR" sz="1000" dirty="0" smtClean="0">
                <a:cs typeface="Arial" pitchFamily="34" charset="0"/>
              </a:rPr>
              <a:t>de gommettes oralement puis par écrit. </a:t>
            </a:r>
          </a:p>
          <a:p>
            <a:pPr eaLnBrk="1" hangingPunct="1">
              <a:defRPr/>
            </a:pPr>
            <a:r>
              <a:rPr lang="fr-FR" sz="1000" dirty="0" smtClean="0">
                <a:cs typeface="Arial" pitchFamily="34" charset="0"/>
              </a:rPr>
              <a:t>Attention  éviter les situations papier crayon, renforcer la manipulation</a:t>
            </a:r>
          </a:p>
          <a:p>
            <a:pPr eaLnBrk="1" hangingPunct="1">
              <a:defRPr/>
            </a:pPr>
            <a:endParaRPr lang="fr-FR" sz="1000" dirty="0" smtClean="0">
              <a:cs typeface="Arial" pitchFamily="34" charset="0"/>
            </a:endParaRPr>
          </a:p>
          <a:p>
            <a:pPr eaLnBrk="1" hangingPunct="1">
              <a:defRPr/>
            </a:pPr>
            <a:r>
              <a:rPr lang="fr-FR" sz="1000" u="sng" dirty="0" smtClean="0">
                <a:cs typeface="Arial" pitchFamily="34" charset="0"/>
              </a:rPr>
              <a:t>Pour ordonner </a:t>
            </a:r>
            <a:r>
              <a:rPr lang="fr-FR" sz="1000" dirty="0" smtClean="0">
                <a:cs typeface="Arial" pitchFamily="34" charset="0"/>
              </a:rPr>
              <a:t>suivant la quantité (exemple de Dominique Valentin) : cartes à jouer sans les figures, cartes avec ou sans numéro, jouer à la bataille.</a:t>
            </a:r>
          </a:p>
          <a:p>
            <a:pPr eaLnBrk="1" hangingPunct="1">
              <a:defRPr/>
            </a:pPr>
            <a:r>
              <a:rPr lang="fr-FR" sz="1000" u="sng" dirty="0" smtClean="0">
                <a:cs typeface="Arial" pitchFamily="34" charset="0"/>
              </a:rPr>
              <a:t>Pour anticiper </a:t>
            </a:r>
            <a:r>
              <a:rPr lang="fr-FR" sz="1000" dirty="0" smtClean="0">
                <a:cs typeface="Arial" pitchFamily="34" charset="0"/>
              </a:rPr>
              <a:t>un résultat :</a:t>
            </a:r>
          </a:p>
          <a:p>
            <a:pPr eaLnBrk="1" hangingPunct="1">
              <a:buFontTx/>
              <a:buChar char="•"/>
              <a:defRPr/>
            </a:pPr>
            <a:r>
              <a:rPr lang="fr-FR" sz="1000" dirty="0" smtClean="0">
                <a:cs typeface="Arial" pitchFamily="34" charset="0"/>
              </a:rPr>
              <a:t>Réunion de collection: on place des billes dans une boîte, les enfants connaissent le nombre de billes dans la boîte, on ajoute des billes, combien y en </a:t>
            </a:r>
            <a:r>
              <a:rPr lang="fr-FR" sz="1000" dirty="0" err="1" smtClean="0">
                <a:cs typeface="Arial" pitchFamily="34" charset="0"/>
              </a:rPr>
              <a:t>a-t-il</a:t>
            </a:r>
            <a:r>
              <a:rPr lang="fr-FR" sz="1000" dirty="0" smtClean="0">
                <a:cs typeface="Arial" pitchFamily="34" charset="0"/>
              </a:rPr>
              <a:t> ? </a:t>
            </a:r>
          </a:p>
          <a:p>
            <a:pPr marL="742950" lvl="1" indent="-285750" eaLnBrk="1" hangingPunct="1">
              <a:defRPr/>
            </a:pPr>
            <a:r>
              <a:rPr lang="fr-FR" sz="1000" dirty="0" smtClean="0">
                <a:cs typeface="Arial" pitchFamily="34" charset="0"/>
              </a:rPr>
              <a:t>Exemple détaillé : le chapeau qui cache (niveau MS), il s’agit de deviner une quantité cachée à partir d’informations visuelles. Compétences travaillées : à partir de deux collections, comprendre que l’on peut en créer une troisième. </a:t>
            </a:r>
          </a:p>
          <a:p>
            <a:pPr eaLnBrk="1" hangingPunct="1">
              <a:buFontTx/>
              <a:buChar char="•"/>
              <a:defRPr/>
            </a:pPr>
            <a:r>
              <a:rPr lang="fr-FR" sz="1000" dirty="0" smtClean="0">
                <a:cs typeface="Arial" pitchFamily="34" charset="0"/>
              </a:rPr>
              <a:t>Utiliser le nombre pour trouver et exprimer une quantité sans la présence explicite de celle-ci, au moyen d’une procédure personnelle. </a:t>
            </a:r>
          </a:p>
          <a:p>
            <a:pPr eaLnBrk="1" hangingPunct="1">
              <a:buFontTx/>
              <a:buChar char="•"/>
              <a:defRPr/>
            </a:pPr>
            <a:r>
              <a:rPr lang="fr-FR" sz="1000" dirty="0" smtClean="0">
                <a:cs typeface="Arial" pitchFamily="34" charset="0"/>
              </a:rPr>
              <a:t>Les procédures utilisées par les élèves pour la réunion de deux collections ou les compléments à 5 ou 10 sont souvent : le </a:t>
            </a:r>
            <a:r>
              <a:rPr lang="fr-FR" sz="1000" dirty="0" err="1" smtClean="0">
                <a:cs typeface="Arial" pitchFamily="34" charset="0"/>
              </a:rPr>
              <a:t>surcomptage</a:t>
            </a:r>
            <a:r>
              <a:rPr lang="fr-FR" sz="1000" dirty="0" smtClean="0">
                <a:cs typeface="Arial" pitchFamily="34" charset="0"/>
              </a:rPr>
              <a:t>, l’utilisation de doigts comme collection intermédiaire, ou l’utilisation d’une collection intermédiaire autre que les doigts. </a:t>
            </a: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14</a:t>
            </a:fld>
            <a:endParaRPr lang="fr-FR"/>
          </a:p>
        </p:txBody>
      </p:sp>
    </p:spTree>
    <p:extLst>
      <p:ext uri="{BB962C8B-B14F-4D97-AF65-F5344CB8AC3E}">
        <p14:creationId xmlns:p14="http://schemas.microsoft.com/office/powerpoint/2010/main" val="1546369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1" kern="1200" dirty="0" smtClean="0">
                <a:solidFill>
                  <a:schemeClr val="tx1"/>
                </a:solidFill>
                <a:effectLst/>
                <a:latin typeface="Times New Roman" pitchFamily="18" charset="0"/>
                <a:ea typeface="+mn-ea"/>
                <a:cs typeface="+mn-cs"/>
              </a:rPr>
              <a:t>Les difficultés </a:t>
            </a:r>
            <a:r>
              <a:rPr kumimoji="1" lang="fr-FR" sz="1000" kern="1200" dirty="0" smtClean="0">
                <a:solidFill>
                  <a:schemeClr val="tx1"/>
                </a:solidFill>
                <a:effectLst/>
                <a:latin typeface="Times New Roman" pitchFamily="18" charset="0"/>
                <a:ea typeface="+mn-ea"/>
                <a:cs typeface="+mn-cs"/>
              </a:rPr>
              <a:t>que rencontrent les élèves dans la construction du concept de nombre proviennent principalement  :</a:t>
            </a:r>
          </a:p>
          <a:p>
            <a:pPr lvl="0"/>
            <a:r>
              <a:rPr kumimoji="1" lang="fr-FR" sz="1000" u="sng" kern="1200" dirty="0" smtClean="0">
                <a:solidFill>
                  <a:schemeClr val="tx1"/>
                </a:solidFill>
                <a:effectLst/>
                <a:latin typeface="Times New Roman" pitchFamily="18" charset="0"/>
                <a:ea typeface="+mn-ea"/>
                <a:cs typeface="+mn-cs"/>
              </a:rPr>
              <a:t>deux points de vue </a:t>
            </a:r>
            <a:r>
              <a:rPr kumimoji="1" lang="fr-FR" sz="1000" kern="1200" dirty="0" smtClean="0">
                <a:solidFill>
                  <a:schemeClr val="tx1"/>
                </a:solidFill>
                <a:effectLst/>
                <a:latin typeface="Times New Roman" pitchFamily="18" charset="0"/>
                <a:ea typeface="+mn-ea"/>
                <a:cs typeface="+mn-cs"/>
              </a:rPr>
              <a:t>complémentaires interviennent dans la définition du concept de nombre, ce dernier pouvant se définir soit comme la mesure d’une quantité, soit pour désigner la position d’un élément dans une file  ;</a:t>
            </a:r>
          </a:p>
          <a:p>
            <a:pPr lvl="0"/>
            <a:r>
              <a:rPr kumimoji="1" lang="fr-FR" sz="1000" kern="1200" dirty="0" smtClean="0">
                <a:solidFill>
                  <a:schemeClr val="tx1"/>
                </a:solidFill>
                <a:effectLst/>
                <a:latin typeface="Times New Roman" pitchFamily="18" charset="0"/>
                <a:ea typeface="+mn-ea"/>
                <a:cs typeface="+mn-cs"/>
              </a:rPr>
              <a:t>de la </a:t>
            </a:r>
            <a:r>
              <a:rPr kumimoji="1" lang="fr-FR" sz="1000" u="sng" kern="1200" dirty="0" smtClean="0">
                <a:solidFill>
                  <a:schemeClr val="tx1"/>
                </a:solidFill>
                <a:effectLst/>
                <a:latin typeface="Times New Roman" pitchFamily="18" charset="0"/>
                <a:ea typeface="+mn-ea"/>
                <a:cs typeface="+mn-cs"/>
              </a:rPr>
              <a:t>complexité à définir ce dernier comme mesure de quantités</a:t>
            </a:r>
            <a:r>
              <a:rPr kumimoji="1" lang="fr-FR" sz="1000" kern="1200" dirty="0" smtClean="0">
                <a:solidFill>
                  <a:schemeClr val="tx1"/>
                </a:solidFill>
                <a:effectLst/>
                <a:latin typeface="Times New Roman" pitchFamily="18" charset="0"/>
                <a:ea typeface="+mn-ea"/>
                <a:cs typeface="+mn-cs"/>
              </a:rPr>
              <a:t>. En effet, le nombre se définit indépendamment de la nature des objets de la collection dont il désigne le cardinal. Des collections de cinq images, cinq feutres ou cinq ballons sont équivalentes du point de vue de la quantité. Le symbole « cinq » désigne la classe d’équivalence de toutes les collections précédentes qui contiennent la même quantité d’objets. On définit ainsi le nombre cinq  ;</a:t>
            </a:r>
          </a:p>
          <a:p>
            <a:pPr lvl="0"/>
            <a:r>
              <a:rPr kumimoji="1" lang="fr-FR" sz="1000" u="sng" kern="1200" dirty="0" smtClean="0">
                <a:solidFill>
                  <a:schemeClr val="tx1"/>
                </a:solidFill>
                <a:effectLst/>
                <a:latin typeface="Times New Roman" pitchFamily="18" charset="0"/>
                <a:ea typeface="+mn-ea"/>
                <a:cs typeface="+mn-cs"/>
              </a:rPr>
              <a:t>du temps mis par les élèves à acquérir la suite des mots nombres </a:t>
            </a:r>
            <a:r>
              <a:rPr kumimoji="1" lang="fr-FR" sz="1000" kern="1200" dirty="0" smtClean="0">
                <a:solidFill>
                  <a:schemeClr val="tx1"/>
                </a:solidFill>
                <a:effectLst/>
                <a:latin typeface="Times New Roman" pitchFamily="18" charset="0"/>
                <a:ea typeface="+mn-ea"/>
                <a:cs typeface="+mn-cs"/>
              </a:rPr>
              <a:t>et à l’utiliser à bon escient pour dénombrer une collection. Ce dernier point va donc dépendre du choix fait par l’enseignante du moment et de la manière d’introduire la procédure de comptage (le recours à la comptine numérique pour dénombrer une collection).</a:t>
            </a:r>
          </a:p>
          <a:p>
            <a:r>
              <a:rPr kumimoji="1" lang="fr-FR" sz="1000" kern="1200" dirty="0" smtClean="0">
                <a:solidFill>
                  <a:schemeClr val="tx1"/>
                </a:solidFill>
                <a:effectLst/>
                <a:latin typeface="Times New Roman" pitchFamily="18" charset="0"/>
                <a:ea typeface="+mn-ea"/>
                <a:cs typeface="+mn-cs"/>
              </a:rPr>
              <a:t>Se posent alors les questions suivantes  : Quelles sont les difficultés qui traduisent cette complexité ? Quelle analyse peut-on en faire ? t quelle progression construire pour limiter leur apparition ?</a:t>
            </a:r>
          </a:p>
          <a:p>
            <a:r>
              <a:rPr kumimoji="1" lang="fr-FR" sz="1000" b="1" kern="1200" dirty="0" smtClean="0">
                <a:solidFill>
                  <a:schemeClr val="tx1"/>
                </a:solidFill>
                <a:effectLst/>
                <a:latin typeface="Times New Roman" pitchFamily="18" charset="0"/>
                <a:ea typeface="+mn-ea"/>
                <a:cs typeface="+mn-cs"/>
              </a:rPr>
              <a:t> </a:t>
            </a:r>
            <a:r>
              <a:rPr kumimoji="1" lang="fr-FR" sz="1000" b="0" u="sng" kern="1200" dirty="0" smtClean="0">
                <a:solidFill>
                  <a:schemeClr val="tx1"/>
                </a:solidFill>
                <a:effectLst/>
                <a:latin typeface="Times New Roman" pitchFamily="18" charset="0"/>
                <a:ea typeface="+mn-ea"/>
                <a:cs typeface="+mn-cs"/>
              </a:rPr>
              <a:t>Compter sans donner de sens</a:t>
            </a:r>
          </a:p>
          <a:p>
            <a:r>
              <a:rPr kumimoji="1" lang="fr-FR" sz="1000" kern="1200" dirty="0" smtClean="0">
                <a:solidFill>
                  <a:schemeClr val="tx1"/>
                </a:solidFill>
                <a:effectLst/>
                <a:latin typeface="Times New Roman" pitchFamily="18" charset="0"/>
                <a:ea typeface="+mn-ea"/>
                <a:cs typeface="+mn-cs"/>
              </a:rPr>
              <a:t>Pour déterminer la quantité d’objets d’une collection même peu importante, certains élèves ont recours systématiquement à la comptine numérique sans relier les mots nombres énoncés à la quantité qu’ils désignent. Le recours au comptage, trop tôt introduit, bloque chez certains élèves la perception des premières quantités et son utilisation systématique pour dénombrer une collection comportant jusqu’à quatre éléments est souvent prédictive de difficultés à venir en arithmétique.</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-un trop grand nombre d’élèves réalise la tâche demandée en s’attachant à ce qui est extérieur aux apprentissages en jeu (le découpage, le coloriage, le collage) sans jamais les percevoir.</a:t>
            </a:r>
          </a:p>
          <a:p>
            <a:r>
              <a:rPr kumimoji="1" lang="fr-FR" sz="1000" b="0" u="sng" kern="1200" dirty="0" smtClean="0">
                <a:solidFill>
                  <a:schemeClr val="tx1"/>
                </a:solidFill>
                <a:effectLst/>
                <a:latin typeface="Times New Roman" pitchFamily="18" charset="0"/>
                <a:ea typeface="+mn-ea"/>
                <a:cs typeface="+mn-cs"/>
              </a:rPr>
              <a:t>La non-maîtrise de la procédure de comptage</a:t>
            </a:r>
          </a:p>
          <a:p>
            <a:r>
              <a:rPr kumimoji="1" lang="fr-FR" sz="1000" kern="1200" dirty="0" smtClean="0">
                <a:solidFill>
                  <a:schemeClr val="tx1"/>
                </a:solidFill>
                <a:effectLst/>
                <a:latin typeface="Times New Roman" pitchFamily="18" charset="0"/>
                <a:ea typeface="+mn-ea"/>
                <a:cs typeface="+mn-cs"/>
              </a:rPr>
              <a:t>Pour que la procédure de comptage puisse être utilisée à bon escient pour dénombrer des collections, il est nécessaire, d’une part, de faire abstraction des qualités des éléments qui la constituent et de l’ordre dans lesquels ces derniers sont pris en compte et, d’autre part, de coordonner deux tâches  : la connaissance de la comptine numérique et l’énumération des éléments de la collection. Cela explique les différentes difficultés que rencontrent certains élèves lors de sa mise en œuvre.</a:t>
            </a:r>
          </a:p>
          <a:p>
            <a:r>
              <a:rPr kumimoji="1" lang="fr-FR" sz="1000" b="0" u="sng" kern="1200" dirty="0" smtClean="0">
                <a:solidFill>
                  <a:schemeClr val="tx1"/>
                </a:solidFill>
                <a:effectLst/>
                <a:latin typeface="Times New Roman" pitchFamily="18" charset="0"/>
                <a:ea typeface="+mn-ea"/>
                <a:cs typeface="+mn-cs"/>
              </a:rPr>
              <a:t>La conception des relations entre les nombres</a:t>
            </a:r>
          </a:p>
          <a:p>
            <a:r>
              <a:rPr kumimoji="1" lang="fr-FR" sz="1000" kern="1200" dirty="0" smtClean="0">
                <a:solidFill>
                  <a:schemeClr val="tx1"/>
                </a:solidFill>
                <a:effectLst/>
                <a:latin typeface="Times New Roman" pitchFamily="18" charset="0"/>
                <a:ea typeface="+mn-ea"/>
                <a:cs typeface="+mn-cs"/>
              </a:rPr>
              <a:t>Concevoir les relations entre les nombres, c’est comprendre que chaque nombre s’obtient en ajoutant un à son prédécesseur, mais aussi savoir que, par exemple, six c’est trois et encore trois, ou quatre et encore deux, etc.</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1" kern="1200" dirty="0" smtClean="0">
                <a:solidFill>
                  <a:schemeClr val="tx1"/>
                </a:solidFill>
                <a:effectLst/>
                <a:latin typeface="Times New Roman" pitchFamily="18" charset="0"/>
                <a:ea typeface="+mn-ea"/>
                <a:cs typeface="+mn-cs"/>
              </a:rPr>
              <a:t>Remédiations</a:t>
            </a:r>
          </a:p>
          <a:p>
            <a:pPr marL="0" indent="0">
              <a:buNone/>
            </a:pPr>
            <a:r>
              <a:rPr kumimoji="1" lang="fr-FR" sz="1000" kern="1200" dirty="0" smtClean="0">
                <a:solidFill>
                  <a:srgbClr val="0070C0"/>
                </a:solidFill>
                <a:latin typeface="Times New Roman" pitchFamily="18" charset="0"/>
                <a:ea typeface="+mn-ea"/>
                <a:cs typeface="+mn-cs"/>
              </a:rPr>
              <a:t>-Méconnaissance de la comptine numérique</a:t>
            </a:r>
          </a:p>
          <a:p>
            <a:pPr marL="0" indent="0">
              <a:buNone/>
            </a:pPr>
            <a:r>
              <a:rPr kumimoji="1" lang="fr-FR" sz="1000" kern="1200" dirty="0" smtClean="0">
                <a:solidFill>
                  <a:srgbClr val="0070C0"/>
                </a:solidFill>
                <a:latin typeface="Times New Roman" pitchFamily="18" charset="0"/>
                <a:ea typeface="+mn-ea"/>
                <a:cs typeface="+mn-cs"/>
              </a:rPr>
              <a:t>-Comptage par pointage non synchronisé</a:t>
            </a:r>
          </a:p>
          <a:p>
            <a:pPr marL="0" indent="0">
              <a:buNone/>
            </a:pPr>
            <a:r>
              <a:rPr kumimoji="1" lang="fr-FR" sz="1000" kern="1200" dirty="0" smtClean="0">
                <a:solidFill>
                  <a:srgbClr val="0070C0"/>
                </a:solidFill>
                <a:latin typeface="Times New Roman" pitchFamily="18" charset="0"/>
                <a:ea typeface="+mn-ea"/>
                <a:cs typeface="+mn-cs"/>
              </a:rPr>
              <a:t>-Non acquisition de la notion de mot-nombre</a:t>
            </a:r>
          </a:p>
          <a:p>
            <a:pPr marL="0" indent="0">
              <a:buNone/>
            </a:pPr>
            <a:r>
              <a:rPr kumimoji="1" lang="fr-FR" sz="1000" kern="1200" dirty="0" smtClean="0">
                <a:solidFill>
                  <a:srgbClr val="0070C0"/>
                </a:solidFill>
                <a:latin typeface="Times New Roman" pitchFamily="18" charset="0"/>
                <a:ea typeface="+mn-ea"/>
                <a:cs typeface="+mn-cs"/>
              </a:rPr>
              <a:t>-Pas de représentation des quantités</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1" kern="1200" dirty="0" smtClean="0">
                <a:solidFill>
                  <a:schemeClr val="tx1"/>
                </a:solidFill>
                <a:effectLst/>
                <a:latin typeface="Times New Roman" pitchFamily="18" charset="0"/>
                <a:ea typeface="+mn-ea"/>
                <a:cs typeface="+mn-cs"/>
              </a:rPr>
              <a:t>Préconisations</a:t>
            </a:r>
          </a:p>
          <a:p>
            <a:r>
              <a:rPr kumimoji="1" lang="fr-FR" sz="1000" kern="1200" dirty="0" smtClean="0">
                <a:solidFill>
                  <a:schemeClr val="tx1"/>
                </a:solidFill>
                <a:effectLst/>
                <a:latin typeface="Times New Roman" pitchFamily="18" charset="0"/>
                <a:ea typeface="+mn-ea"/>
                <a:cs typeface="+mn-cs"/>
              </a:rPr>
              <a:t>-La construction du nombre s’élabore à travers des problèmes pour la résolution desquels ses différents aspects sont convoqués. </a:t>
            </a:r>
          </a:p>
          <a:p>
            <a:r>
              <a:rPr kumimoji="1" lang="fr-FR" sz="1000" kern="1200" dirty="0" smtClean="0">
                <a:solidFill>
                  <a:schemeClr val="tx1"/>
                </a:solidFill>
                <a:effectLst/>
                <a:latin typeface="Times New Roman" pitchFamily="18" charset="0"/>
                <a:ea typeface="+mn-ea"/>
                <a:cs typeface="+mn-cs"/>
              </a:rPr>
              <a:t>-La manipulation a deux rôles principaux  : un rôle de déclencheur de réflexion et un rôle de validation d’une réflexion. </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 Ainsi, les activités mathématiques de numération se font de moins en moins par manipulation d’objets, en groupe, passage progressif à la représentation puis à l’écriture, mais “directement” sur papier et individuellement. »</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-Choix des situations: rituelles régulières, occasionnelles, jeux, situations construites avec objectif concernant une connaissance ciblée</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-Les apprentissages se construisent dans la durée : progressivité et durée conséquente</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-Varier les situations ayant un même objectif d’apprentissage</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-Etre attentif</a:t>
            </a:r>
            <a:r>
              <a:rPr kumimoji="1" lang="fr-FR" sz="1000" kern="1200" baseline="0" dirty="0" smtClean="0">
                <a:solidFill>
                  <a:schemeClr val="tx1"/>
                </a:solidFill>
                <a:effectLst/>
                <a:latin typeface="Times New Roman" pitchFamily="18" charset="0"/>
                <a:ea typeface="+mn-ea"/>
                <a:cs typeface="+mn-cs"/>
              </a:rPr>
              <a:t> aux variables didactiques : consigne, taille ds collections, disposition des collections, nombre de déplacements, modalités de travail</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baseline="0" dirty="0" smtClean="0">
                <a:solidFill>
                  <a:schemeClr val="tx1"/>
                </a:solidFill>
                <a:effectLst/>
                <a:latin typeface="Times New Roman" pitchFamily="18" charset="0"/>
                <a:ea typeface="+mn-ea"/>
                <a:cs typeface="+mn-cs"/>
              </a:rPr>
              <a:t>-Importance du langage, précision, entrainement, construction orale de la phrase mathématique</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baseline="0" dirty="0" smtClean="0">
                <a:solidFill>
                  <a:schemeClr val="tx1"/>
                </a:solidFill>
                <a:effectLst/>
                <a:latin typeface="Times New Roman" pitchFamily="18" charset="0"/>
                <a:ea typeface="+mn-ea"/>
                <a:cs typeface="+mn-cs"/>
              </a:rPr>
              <a:t>-Construire le concept du zéro sans erreur</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baseline="0" dirty="0" smtClean="0">
                <a:solidFill>
                  <a:schemeClr val="tx1"/>
                </a:solidFill>
                <a:effectLst/>
                <a:latin typeface="Times New Roman" pitchFamily="18" charset="0"/>
                <a:ea typeface="+mn-ea"/>
                <a:cs typeface="+mn-cs"/>
              </a:rPr>
              <a:t>-Utiliser des situations et des supports adaptés, mettant en jeu le vécu des élèves de la 3D à la 2D</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baseline="0" dirty="0" smtClean="0">
                <a:solidFill>
                  <a:schemeClr val="tx1"/>
                </a:solidFill>
                <a:effectLst/>
                <a:latin typeface="Times New Roman" pitchFamily="18" charset="0"/>
                <a:ea typeface="+mn-ea"/>
                <a:cs typeface="+mn-cs"/>
              </a:rPr>
              <a:t>-Construire des outils collectifs et individuels élaborés par les enfants eux-mêmes et permettant un passage construit du concret à l’abstrait, de l’analogique au symbolique</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fr-FR" sz="1200" kern="1200" dirty="0" smtClean="0">
              <a:solidFill>
                <a:schemeClr val="tx1"/>
              </a:solidFill>
              <a:effectLst/>
              <a:latin typeface="Times New Roman" pitchFamily="18"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15</a:t>
            </a:fld>
            <a:endParaRPr lang="fr-FR"/>
          </a:p>
        </p:txBody>
      </p:sp>
    </p:spTree>
    <p:extLst>
      <p:ext uri="{BB962C8B-B14F-4D97-AF65-F5344CB8AC3E}">
        <p14:creationId xmlns:p14="http://schemas.microsoft.com/office/powerpoint/2010/main" val="1291188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0" kern="1200" dirty="0" smtClean="0">
                <a:solidFill>
                  <a:schemeClr val="tx1"/>
                </a:solidFill>
                <a:effectLst/>
                <a:latin typeface="Times New Roman" pitchFamily="18" charset="0"/>
                <a:ea typeface="+mn-ea"/>
                <a:cs typeface="+mn-cs"/>
              </a:rPr>
              <a:t>La </a:t>
            </a:r>
            <a:r>
              <a:rPr kumimoji="1" lang="fr-FR" sz="1000" b="1" kern="1200" dirty="0" smtClean="0">
                <a:solidFill>
                  <a:schemeClr val="tx1"/>
                </a:solidFill>
                <a:effectLst/>
                <a:latin typeface="Times New Roman" pitchFamily="18" charset="0"/>
                <a:ea typeface="+mn-ea"/>
                <a:cs typeface="+mn-cs"/>
              </a:rPr>
              <a:t>construction du nombre </a:t>
            </a:r>
            <a:r>
              <a:rPr kumimoji="1" lang="fr-FR" sz="1000" b="0" kern="1200" dirty="0" smtClean="0">
                <a:solidFill>
                  <a:schemeClr val="tx1"/>
                </a:solidFill>
                <a:effectLst/>
                <a:latin typeface="Times New Roman" pitchFamily="18" charset="0"/>
                <a:ea typeface="+mn-ea"/>
                <a:cs typeface="+mn-cs"/>
              </a:rPr>
              <a:t>s’appuie sur la notion de quantité, la codification orale et écrite du nombre, l’acquisition de la suite orale des nombres, le dénombrement.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Le vocabulaire mathématique est</a:t>
            </a:r>
            <a:r>
              <a:rPr kumimoji="1" lang="fr-FR" sz="1000" kern="1200" baseline="0" dirty="0" smtClean="0">
                <a:solidFill>
                  <a:schemeClr val="tx1"/>
                </a:solidFill>
                <a:effectLst/>
                <a:latin typeface="Times New Roman" pitchFamily="18" charset="0"/>
                <a:ea typeface="+mn-ea"/>
                <a:cs typeface="+mn-cs"/>
              </a:rPr>
              <a:t> signifiant et doit être utilisé à bon escient.</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De nombreuses confusions chez les élèves sur le concept du nombre peuvent être issues d’approximation langagière : Chiffre/Nombre, Quantité/Nombre,</a:t>
            </a:r>
            <a:r>
              <a:rPr lang="fr-FR" sz="1000" baseline="0" dirty="0" smtClean="0">
                <a:cs typeface="Arial" pitchFamily="34" charset="0"/>
              </a:rPr>
              <a:t> </a:t>
            </a:r>
            <a:r>
              <a:rPr lang="fr-FR" sz="1000" dirty="0" smtClean="0">
                <a:cs typeface="Arial" pitchFamily="34" charset="0"/>
              </a:rPr>
              <a:t>Calculer/Compter/Dénombrer. Ces notions doivent donc être enseignées explicitement.</a:t>
            </a:r>
            <a:r>
              <a:rPr kumimoji="1" lang="fr-FR" sz="1000" kern="1200" dirty="0" smtClean="0">
                <a:solidFill>
                  <a:schemeClr val="tx1"/>
                </a:solidFill>
                <a:effectLst/>
                <a:latin typeface="Times New Roman" pitchFamily="18" charset="0"/>
                <a:ea typeface="+mn-ea"/>
                <a:cs typeface="+mn-cs"/>
              </a:rPr>
              <a:t> </a:t>
            </a:r>
          </a:p>
          <a:p>
            <a:pPr eaLnBrk="1" hangingPunct="1">
              <a:lnSpc>
                <a:spcPct val="90000"/>
              </a:lnSpc>
              <a:buFont typeface="Wingdings" pitchFamily="2" charset="2"/>
              <a:buNone/>
            </a:pPr>
            <a:r>
              <a:rPr lang="fr-FR" sz="1000" u="none" dirty="0" smtClean="0"/>
              <a:t>Définitions de Dominique Valentin :</a:t>
            </a:r>
          </a:p>
          <a:p>
            <a:pPr eaLnBrk="1" hangingPunct="1">
              <a:lnSpc>
                <a:spcPct val="90000"/>
              </a:lnSpc>
              <a:buFont typeface="Wingdings" pitchFamily="2" charset="2"/>
              <a:buNone/>
            </a:pPr>
            <a:r>
              <a:rPr lang="fr-FR" sz="1000" b="0" dirty="0" smtClean="0"/>
              <a:t>Compter :  réciter la suite numérique à partir de 1.</a:t>
            </a:r>
          </a:p>
          <a:p>
            <a:pPr eaLnBrk="1" hangingPunct="1">
              <a:lnSpc>
                <a:spcPct val="90000"/>
              </a:lnSpc>
              <a:buFont typeface="Wingdings" pitchFamily="2" charset="2"/>
              <a:buNone/>
            </a:pPr>
            <a:r>
              <a:rPr lang="fr-FR" sz="1000" b="0" dirty="0" smtClean="0"/>
              <a:t>Dénombrer :</a:t>
            </a:r>
            <a:r>
              <a:rPr lang="fr-FR" sz="1000" b="0" i="1" dirty="0" smtClean="0"/>
              <a:t>  </a:t>
            </a:r>
            <a:r>
              <a:rPr lang="fr-FR" sz="1000" b="0" dirty="0" smtClean="0"/>
              <a:t>utiliser une procédure permettant de déterminer le nombre d’éléments d’une collection.</a:t>
            </a:r>
          </a:p>
          <a:p>
            <a:pPr eaLnBrk="1" hangingPunct="1">
              <a:lnSpc>
                <a:spcPct val="90000"/>
              </a:lnSpc>
              <a:buFont typeface="Wingdings" pitchFamily="2" charset="2"/>
              <a:buNone/>
            </a:pPr>
            <a:r>
              <a:rPr lang="fr-FR" sz="1000" b="0" dirty="0" smtClean="0"/>
              <a:t>Calculer </a:t>
            </a:r>
            <a:r>
              <a:rPr lang="fr-FR" sz="1000" b="1" dirty="0" smtClean="0"/>
              <a:t>:</a:t>
            </a:r>
            <a:r>
              <a:rPr lang="fr-FR" sz="1000" dirty="0" smtClean="0"/>
              <a:t> terme réservé au travail sur les nombres et non sur les objets.</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a:t>
            </a:r>
            <a:r>
              <a:rPr lang="fr-FR" sz="1000" dirty="0" smtClean="0">
                <a:cs typeface="Arial" pitchFamily="34" charset="0"/>
              </a:rPr>
              <a:t> Il est important de donner du sens aux nombres à travers la mise en œuvre d’activités fonctionnelles, c’est-à-dire, des activités à travers lesquelles les enfants vont pouvoir prendre conscience des possibilités que nous donne la connaissance des nombres.</a:t>
            </a:r>
            <a:endParaRPr kumimoji="1" lang="fr-FR" sz="10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Les élèves doivent comprendre à quoi servent les nombres. Ne pas se limiter à l’ acquisition de la comptine numérique.</a:t>
            </a:r>
            <a:r>
              <a:rPr lang="fr-FR" sz="1000" i="1" dirty="0" smtClean="0">
                <a:cs typeface="Arial" pitchFamily="34" charset="0"/>
              </a:rPr>
              <a:t> </a:t>
            </a:r>
            <a:endParaRPr lang="fr-FR" sz="1000" dirty="0" smtClean="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fr-FR" sz="1000" i="0" u="sng" dirty="0" smtClean="0">
              <a:solidFill>
                <a:schemeClr val="accent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i="0" u="sng" dirty="0" smtClean="0">
                <a:solidFill>
                  <a:schemeClr val="accent1"/>
                </a:solidFill>
              </a:rPr>
              <a:t>Cardinalité</a:t>
            </a:r>
            <a:r>
              <a:rPr lang="fr-FR" sz="1000" i="0" dirty="0" smtClean="0">
                <a:solidFill>
                  <a:schemeClr val="accent1"/>
                </a:solidFill>
              </a:rPr>
              <a:t> :</a:t>
            </a:r>
            <a:r>
              <a:rPr lang="fr-FR" sz="1000" i="0" dirty="0" smtClean="0"/>
              <a:t> </a:t>
            </a:r>
            <a:r>
              <a:rPr lang="fr-FR" sz="1000" dirty="0" smtClean="0"/>
              <a:t>le nombre d’éléments (unité) ou d’unité d’un ensemble (collection)</a:t>
            </a:r>
          </a:p>
          <a:p>
            <a:pPr eaLnBrk="1" hangingPunct="1">
              <a:spcBef>
                <a:spcPct val="0"/>
              </a:spcBef>
              <a:defRPr/>
            </a:pPr>
            <a:r>
              <a:rPr lang="fr-FR" sz="1000" dirty="0" smtClean="0">
                <a:cs typeface="Arial" pitchFamily="34" charset="0"/>
              </a:rPr>
              <a:t>Situations permettant de créer des collections équipotentes</a:t>
            </a:r>
          </a:p>
          <a:p>
            <a:pPr eaLnBrk="1" hangingPunct="1">
              <a:spcBef>
                <a:spcPct val="0"/>
              </a:spcBef>
              <a:buFontTx/>
              <a:buChar char="-"/>
              <a:defRPr/>
            </a:pPr>
            <a:r>
              <a:rPr lang="fr-FR" sz="1000" dirty="0" smtClean="0">
                <a:cs typeface="Arial" pitchFamily="34" charset="0"/>
              </a:rPr>
              <a:t>l’enfant peut les réaliser sans utiliser le nombre dans un premier temps</a:t>
            </a:r>
          </a:p>
          <a:p>
            <a:pPr eaLnBrk="1" hangingPunct="1">
              <a:spcBef>
                <a:spcPct val="0"/>
              </a:spcBef>
              <a:buFontTx/>
              <a:buChar char="-"/>
              <a:defRPr/>
            </a:pPr>
            <a:r>
              <a:rPr lang="fr-FR" sz="1000" dirty="0" smtClean="0">
                <a:cs typeface="Arial" pitchFamily="34" charset="0"/>
              </a:rPr>
              <a:t>Ex: 5 voitures, aller chercher le nombre de voyageurs pour remplir le véhicule , pas plus pas moins, l’enfant peut utiliser la perception globale , la reproduction de la constellation , l’apparence des collections domine la notion de quantité , mais il est amené quand même à prendre en compte la quantité , utiliser la correspondance terme à terme , confectionner parfois des collections intermédiaires</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De nombreux jeux mathématiques offrent des situations de comparaison de collections. En PS, avons-nous assez d’assiettes pour donner à manger à chaque poupée ? En MS  on introduit des situations rendant obligatoire l’utilisation du nombre en raison de l’éloignement des collections à comparer. En GS on confronte les élèves à des situations de comparaisons qui mobilisent les nombres dans des jeux mathématiques et problèmes de comparaisons de grandes collections (plus de 30 objets).</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i="0" u="sng" dirty="0" smtClean="0">
                <a:solidFill>
                  <a:schemeClr val="accent1"/>
                </a:solidFill>
              </a:rPr>
              <a:t>Désignation</a:t>
            </a:r>
            <a:r>
              <a:rPr lang="fr-FR" sz="1000" i="0" dirty="0" smtClean="0">
                <a:solidFill>
                  <a:schemeClr val="accent1"/>
                </a:solidFill>
              </a:rPr>
              <a:t> </a:t>
            </a:r>
            <a:r>
              <a:rPr lang="fr-FR" sz="1000" b="0" i="0" dirty="0" smtClean="0"/>
              <a:t>: </a:t>
            </a:r>
            <a:r>
              <a:rPr lang="fr-FR" sz="1000" dirty="0" smtClean="0"/>
              <a:t>nom ou identifiant propre à un objet (nominal)</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Lorsque l’on écrit un nombre en chiffres, on ne code pas l’oral. Lorsque l’on lit un nombre écrit en chiffre, on ne décode pas de l’écrit , dans les deux cas , il faut chercher une correspondance dans un autre système </a:t>
            </a:r>
            <a:r>
              <a:rPr lang="fr-FR" sz="1000" b="0" dirty="0" smtClean="0">
                <a:cs typeface="Arial" pitchFamily="34" charset="0"/>
              </a:rPr>
              <a:t>ex : </a:t>
            </a:r>
            <a:r>
              <a:rPr lang="fr-FR" sz="1000" dirty="0" smtClean="0">
                <a:cs typeface="Arial" pitchFamily="34" charset="0"/>
              </a:rPr>
              <a:t>un numéro de téléphone, le numéro du maillot d’un joueur, une immatriculation de voiture, un code postal, une pointure de chaussures, la 2 comme numéro de la chaîne de télévision, etc…</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pour faciliter son appropriation, le nombre écrit est présenté dans la classe de manière permanente, sous forme de bandes numériques collectives et individuelles. En PS, une bande numérique de 1 à 6 associant écriture du nombre et configuration du dé, évoluant jusqu’à 12 en cours d’année. En MS de 1 à 12 en début d’année évoluant jusqu’à 30. En GS, bande numérique de 1 à 30. Entre 1 et 12, écriture du nombre, décomposition à partir de groupes de six en utilisant les configurations du dé et décomposition à partir de groupes de cinq en utilisant les doigts de la main.</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i="0" u="sng" dirty="0" err="1" smtClean="0">
                <a:solidFill>
                  <a:schemeClr val="accent1"/>
                </a:solidFill>
              </a:rPr>
              <a:t>Ordinalité</a:t>
            </a:r>
            <a:r>
              <a:rPr lang="fr-FR" sz="1000" i="0" u="none" dirty="0" smtClean="0">
                <a:solidFill>
                  <a:schemeClr val="accent1"/>
                </a:solidFill>
              </a:rPr>
              <a:t> :</a:t>
            </a:r>
            <a:r>
              <a:rPr lang="fr-FR" sz="1000" i="0" u="none" dirty="0" smtClean="0"/>
              <a:t> </a:t>
            </a:r>
            <a:r>
              <a:rPr lang="fr-FR" sz="1000" dirty="0" smtClean="0"/>
              <a:t>rang ou position d’un élément d’un ensemble</a:t>
            </a:r>
          </a:p>
          <a:p>
            <a:pPr eaLnBrk="1" hangingPunct="1">
              <a:spcBef>
                <a:spcPct val="0"/>
              </a:spcBef>
              <a:buFontTx/>
              <a:buChar char="-"/>
              <a:defRPr/>
            </a:pPr>
            <a:r>
              <a:rPr lang="fr-FR" sz="1000" dirty="0" smtClean="0">
                <a:cs typeface="Arial" pitchFamily="34" charset="0"/>
              </a:rPr>
              <a:t>Il s’agit de travailler l’ordre des nombres , il faut , souvent, connaître la comptine orale ou l’algorithme écrit si on travaille l’écriture chiffrée , donc un travail simultané</a:t>
            </a:r>
          </a:p>
          <a:p>
            <a:pPr eaLnBrk="1" hangingPunct="1">
              <a:spcBef>
                <a:spcPct val="0"/>
              </a:spcBef>
              <a:buFontTx/>
              <a:buChar char="-"/>
              <a:defRPr/>
            </a:pPr>
            <a:r>
              <a:rPr lang="fr-FR" sz="1000" dirty="0" smtClean="0">
                <a:cs typeface="Arial" pitchFamily="34" charset="0"/>
              </a:rPr>
              <a:t>Ex: le dateur universel mixte , si le dispositif pour les quantièmes est une bande numérique , il faut éviter , lors du changement de mois , tout geste qui s’apparente à un mouvement où l’on remonte le temps , on le fait sortir. Les supports sont adaptés à la longueur de chaque mois ( 4 bandes de 28,29,30,31) plutôt que de sauter certains quantièmes </a:t>
            </a:r>
          </a:p>
          <a:p>
            <a:pPr eaLnBrk="1" hangingPunct="1">
              <a:spcBef>
                <a:spcPct val="0"/>
              </a:spcBef>
              <a:buFontTx/>
              <a:buChar char="-"/>
              <a:defRPr/>
            </a:pPr>
            <a:r>
              <a:rPr lang="fr-FR" sz="1000" dirty="0" smtClean="0">
                <a:cs typeface="Arial" pitchFamily="34" charset="0"/>
              </a:rPr>
              <a:t>Le travail sur le nombre objet d’un point de vue cardinal et ordinal peut se travailler en simultané :</a:t>
            </a:r>
          </a:p>
          <a:p>
            <a:pPr eaLnBrk="1" hangingPunct="1">
              <a:spcBef>
                <a:spcPct val="0"/>
              </a:spcBef>
              <a:buFontTx/>
              <a:buChar char="-"/>
              <a:defRPr/>
            </a:pPr>
            <a:r>
              <a:rPr lang="fr-FR" sz="1000" dirty="0" smtClean="0">
                <a:cs typeface="Arial" pitchFamily="34" charset="0"/>
              </a:rPr>
              <a:t>Je suis sur une piste composée de 20 cases numérotés, je suis sur la case 11, je recule de trois cases ; où suis-je?</a:t>
            </a:r>
          </a:p>
          <a:p>
            <a:pPr eaLnBrk="1" hangingPunct="1">
              <a:lnSpc>
                <a:spcPct val="90000"/>
              </a:lnSpc>
              <a:buFont typeface="Wingdings" pitchFamily="2" charset="2"/>
              <a:buNone/>
            </a:pPr>
            <a:r>
              <a:rPr lang="fr-FR" sz="1000" u="sng" dirty="0" smtClean="0"/>
              <a:t>Cardinal et ordinal </a:t>
            </a:r>
            <a:r>
              <a:rPr lang="fr-FR" sz="1000" dirty="0" smtClean="0"/>
              <a:t>: Dénombrer une quantité </a:t>
            </a:r>
          </a:p>
          <a:p>
            <a:pPr marL="0" marR="0" indent="0" algn="l" defTabSz="914400" rtl="0" eaLnBrk="1" fontAlgn="base" latinLnBrk="0" hangingPunct="1">
              <a:lnSpc>
                <a:spcPct val="90000"/>
              </a:lnSpc>
              <a:spcBef>
                <a:spcPct val="30000"/>
              </a:spcBef>
              <a:spcAft>
                <a:spcPct val="0"/>
              </a:spcAft>
              <a:buClrTx/>
              <a:buSzTx/>
              <a:buFont typeface="Wingdings" pitchFamily="2" charset="2"/>
              <a:buNone/>
              <a:tabLst/>
              <a:defRPr/>
            </a:pPr>
            <a:r>
              <a:rPr lang="fr-FR" sz="1000" dirty="0" smtClean="0">
                <a:cs typeface="Arial" pitchFamily="34" charset="0"/>
              </a:rPr>
              <a:t>en PS le nombre est abordé comme outil de communication pour caractériser une quantité d’objets. On dénombre une petite collection pour déterminer le nombre de feutres de couleur dont l’élève a besoin (une couleur par objet). En MS et GS on mobilise les situations de dénombrement dans des usages s’inscrivant dans des pratiques sociales qui permettent à l’enfant d’en comprendre le sens, gestion des présents/absents, constitution d’équipes, jeux mathématiques…</a:t>
            </a:r>
          </a:p>
          <a:p>
            <a:pPr eaLnBrk="1" hangingPunct="1">
              <a:lnSpc>
                <a:spcPct val="90000"/>
              </a:lnSpc>
              <a:buFont typeface="Wingdings" pitchFamily="2" charset="2"/>
              <a:buNone/>
            </a:pPr>
            <a:r>
              <a:rPr lang="fr-FR" sz="1000" u="sng" dirty="0" smtClean="0"/>
              <a:t>Ordinal et nominal </a:t>
            </a:r>
            <a:r>
              <a:rPr lang="fr-FR" sz="1000" dirty="0" smtClean="0"/>
              <a:t>: Acquérir la suite orale des mots-nombres</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en PS il s’agit d’imprégnation et répétition. On l’utilise pour dénombrer des enfants, des objets… On propose des jeux dont le but n’est que mémoriser la suite des mots : comptines numériques, faire réciter la comptine par la marionnette en faisant des erreurs… En MS et GS, on allonge la suite numérique. On démarre la suite à « n », puis en compte de 2 en 2, mais surtout on prend de plus en plus appui sur la suite écrite présentée sur la bande numérique. </a:t>
            </a:r>
          </a:p>
          <a:p>
            <a:endParaRPr lang="fr-FR" dirty="0" smtClean="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2</a:t>
            </a:fld>
            <a:endParaRPr lang="fr-FR"/>
          </a:p>
        </p:txBody>
      </p:sp>
    </p:spTree>
    <p:extLst>
      <p:ext uri="{BB962C8B-B14F-4D97-AF65-F5344CB8AC3E}">
        <p14:creationId xmlns:p14="http://schemas.microsoft.com/office/powerpoint/2010/main" val="308502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r>
              <a:rPr lang="fr-FR" sz="1000" u="sng" dirty="0" smtClean="0"/>
              <a:t>Le site IA91 maternelle</a:t>
            </a:r>
            <a:r>
              <a:rPr lang="fr-FR" sz="1000" u="none" dirty="0" smtClean="0"/>
              <a:t> : </a:t>
            </a:r>
            <a:r>
              <a:rPr lang="fr-FR" sz="1000" u="sng" dirty="0" smtClean="0"/>
              <a:t>http://www.ac-versailles.fr/public/jcms/pgh_82463/maternelle</a:t>
            </a:r>
          </a:p>
          <a:p>
            <a:r>
              <a:rPr lang="fr-FR" sz="1000" u="sng" dirty="0" smtClean="0"/>
              <a:t>Historique</a:t>
            </a:r>
          </a:p>
          <a:p>
            <a:r>
              <a:rPr lang="fr-FR" sz="1000" dirty="0" smtClean="0"/>
              <a:t>En 50 ans, les choses ont beaucoup changé. A la fin des années 50 et au début des années 60, le</a:t>
            </a:r>
            <a:r>
              <a:rPr lang="fr-FR" sz="1000" baseline="0" dirty="0" smtClean="0"/>
              <a:t> </a:t>
            </a:r>
            <a:r>
              <a:rPr lang="fr-FR" sz="1000" dirty="0" smtClean="0"/>
              <a:t>calcul et l’arithmétique étaient enseignés du CP à la classe de fin d’études et reposaient sur la</a:t>
            </a:r>
            <a:r>
              <a:rPr lang="fr-FR" sz="1000" baseline="0" dirty="0" smtClean="0"/>
              <a:t> </a:t>
            </a:r>
            <a:r>
              <a:rPr lang="fr-FR" sz="1000" dirty="0" smtClean="0"/>
              <a:t>parfaite maîtrise des quatre opérations, la connaissance opératoire du système métrique et la</a:t>
            </a:r>
          </a:p>
          <a:p>
            <a:r>
              <a:rPr lang="fr-FR" sz="1000" dirty="0" smtClean="0"/>
              <a:t>capacité à résoudre des problèmes opératoires parfois sophistiqués.</a:t>
            </a:r>
          </a:p>
          <a:p>
            <a:r>
              <a:rPr lang="fr-FR" sz="1000" dirty="0" smtClean="0"/>
              <a:t>En 1970, une réforme d’ampleur modifie l’enseignement , celle des mathématiques dites modernes.</a:t>
            </a:r>
          </a:p>
          <a:p>
            <a:r>
              <a:rPr lang="fr-FR" sz="1000" dirty="0" smtClean="0"/>
              <a:t>Sous‐jacentes aux activités cognitives (calcul ou résolution de problèmes) des savoirs ou savoirs faire plus abstraits liés à la logique constituent les bases de l’ensemble de l’édifice mathématique. Il convient d’entreprendre aussi précocement que possible leur appropriation en sollicitant l’activité de l’élève (le constructivisme) pour construire les connaissances et non simplement les apprendre.</a:t>
            </a:r>
          </a:p>
          <a:p>
            <a:r>
              <a:rPr lang="fr-FR" sz="1000" dirty="0" smtClean="0"/>
              <a:t>Les programmes de 1978‐80 conservent l’idée de la construction de connaissances, se réfèrent à la nouvelle didactique des mathématiques (Brousseau) et donnent un nouveau sens au mot</a:t>
            </a:r>
            <a:r>
              <a:rPr lang="fr-FR" sz="1000" baseline="0" dirty="0" smtClean="0"/>
              <a:t> </a:t>
            </a:r>
            <a:r>
              <a:rPr lang="fr-FR" sz="1000" dirty="0" smtClean="0"/>
              <a:t>« problème ».</a:t>
            </a:r>
          </a:p>
          <a:p>
            <a:endParaRPr lang="fr-FR" sz="1000" dirty="0" smtClean="0"/>
          </a:p>
          <a:p>
            <a:r>
              <a:rPr lang="fr-FR" sz="1000" u="sng" dirty="0" smtClean="0"/>
              <a:t>Le socle commun de connaissances et de compétences :</a:t>
            </a:r>
          </a:p>
          <a:p>
            <a:pPr>
              <a:buFontTx/>
              <a:buChar char="-"/>
            </a:pPr>
            <a:r>
              <a:rPr lang="fr-FR" sz="1000" i="1" dirty="0" smtClean="0"/>
              <a:t>Deux domaines</a:t>
            </a:r>
          </a:p>
          <a:p>
            <a:pPr>
              <a:buFontTx/>
              <a:buChar char="-"/>
            </a:pPr>
            <a:r>
              <a:rPr lang="fr-FR" sz="1000" i="1" dirty="0" smtClean="0"/>
              <a:t>1 Les langages pour penser et communiquer</a:t>
            </a:r>
          </a:p>
          <a:p>
            <a:pPr>
              <a:buFontTx/>
              <a:buChar char="-"/>
            </a:pPr>
            <a:r>
              <a:rPr lang="fr-FR" sz="1000" i="1" dirty="0" smtClean="0"/>
              <a:t>4 Les systèmes naturels et les systèmes techniques</a:t>
            </a:r>
          </a:p>
          <a:p>
            <a:r>
              <a:rPr lang="fr-FR" sz="1000" u="sng" dirty="0" smtClean="0"/>
              <a:t>Du programme de 2008 au programme de 2015</a:t>
            </a:r>
          </a:p>
          <a:p>
            <a:r>
              <a:rPr lang="fr-FR" sz="1000" dirty="0" smtClean="0"/>
              <a:t>2008… Dès le début, les nombres sont utilisés dans des situations où ils ont un sens et constituent le</a:t>
            </a:r>
            <a:r>
              <a:rPr lang="fr-FR" sz="1000" baseline="0" dirty="0" smtClean="0"/>
              <a:t> </a:t>
            </a:r>
            <a:r>
              <a:rPr lang="fr-FR" sz="1000" dirty="0" smtClean="0"/>
              <a:t>moyen le plus efficace pour parvenir au but : jeux, activités de la classe, problèmes posés par</a:t>
            </a:r>
            <a:r>
              <a:rPr lang="fr-FR" sz="1000" baseline="0" dirty="0" smtClean="0"/>
              <a:t> </a:t>
            </a:r>
            <a:r>
              <a:rPr lang="fr-FR" sz="1000" dirty="0" smtClean="0"/>
              <a:t>l’enseignant de comparaison, d’augmentation, de réunion, de distribution, de partage.</a:t>
            </a:r>
          </a:p>
          <a:p>
            <a:r>
              <a:rPr lang="fr-FR" sz="1000" dirty="0" smtClean="0"/>
              <a:t>A la fin de l’école maternelle, l’élève est capable de:</a:t>
            </a:r>
          </a:p>
          <a:p>
            <a:r>
              <a:rPr lang="fr-FR" sz="1000" dirty="0" smtClean="0"/>
              <a:t>• Dénombrer une quantité en utilisant la suite orale des nombres connus</a:t>
            </a:r>
          </a:p>
          <a:p>
            <a:r>
              <a:rPr lang="fr-FR" sz="1000" dirty="0" smtClean="0"/>
              <a:t>• Mémoriser la suite des nombres au moins jusqu’à 30</a:t>
            </a:r>
          </a:p>
          <a:p>
            <a:r>
              <a:rPr lang="fr-FR" sz="1000" dirty="0" smtClean="0"/>
              <a:t>• Associer le nom des nombres connus avec leur écriture chiffrée</a:t>
            </a:r>
          </a:p>
          <a:p>
            <a:r>
              <a:rPr lang="fr-FR" sz="1000" dirty="0" smtClean="0"/>
              <a:t>• Comparer des quantités, résoudre des problèmes portant sur les quantités</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dirty="0" smtClean="0">
                <a:solidFill>
                  <a:schemeClr val="tx1"/>
                </a:solidFill>
                <a:effectLst/>
                <a:latin typeface="Times New Roman" pitchFamily="18" charset="0"/>
                <a:ea typeface="+mn-ea"/>
                <a:cs typeface="+mn-cs"/>
              </a:rPr>
              <a:t>2015…L’apprentissage du concept de nombre à</a:t>
            </a:r>
            <a:r>
              <a:rPr kumimoji="1" lang="fr-FR" sz="1000" b="0" kern="1200" baseline="0" dirty="0" smtClean="0">
                <a:solidFill>
                  <a:schemeClr val="tx1"/>
                </a:solidFill>
                <a:effectLst/>
                <a:latin typeface="Times New Roman" pitchFamily="18" charset="0"/>
                <a:ea typeface="+mn-ea"/>
                <a:cs typeface="+mn-cs"/>
              </a:rPr>
              <a:t> l’école maternelle est </a:t>
            </a:r>
            <a:r>
              <a:rPr kumimoji="1" lang="fr-FR" sz="1000" b="0" u="sng" kern="1200" baseline="0" dirty="0" smtClean="0">
                <a:solidFill>
                  <a:schemeClr val="tx1"/>
                </a:solidFill>
                <a:effectLst/>
                <a:latin typeface="Times New Roman" pitchFamily="18" charset="0"/>
                <a:ea typeface="+mn-ea"/>
                <a:cs typeface="+mn-cs"/>
              </a:rPr>
              <a:t>progressif</a:t>
            </a:r>
            <a:r>
              <a:rPr kumimoji="1" lang="fr-FR" sz="1000" b="0" kern="1200" baseline="0" dirty="0" smtClean="0">
                <a:solidFill>
                  <a:schemeClr val="tx1"/>
                </a:solidFill>
                <a:effectLst/>
                <a:latin typeface="Times New Roman" pitchFamily="18" charset="0"/>
                <a:ea typeface="+mn-ea"/>
                <a:cs typeface="+mn-cs"/>
              </a:rPr>
              <a:t> et </a:t>
            </a:r>
            <a:r>
              <a:rPr kumimoji="1" lang="fr-FR" sz="1000" b="0" u="sng" kern="1200" baseline="0" dirty="0" err="1" smtClean="0">
                <a:solidFill>
                  <a:schemeClr val="tx1"/>
                </a:solidFill>
                <a:effectLst/>
                <a:latin typeface="Times New Roman" pitchFamily="18" charset="0"/>
                <a:ea typeface="+mn-ea"/>
                <a:cs typeface="+mn-cs"/>
              </a:rPr>
              <a:t>spiralaire</a:t>
            </a:r>
            <a:r>
              <a:rPr kumimoji="1" lang="fr-FR" sz="1000" b="0" kern="1200" baseline="0" dirty="0" smtClean="0">
                <a:solidFill>
                  <a:schemeClr val="tx1"/>
                </a:solidFill>
                <a:effectLst/>
                <a:latin typeface="Times New Roman" pitchFamily="18" charset="0"/>
                <a:ea typeface="+mn-ea"/>
                <a:cs typeface="+mn-cs"/>
              </a:rPr>
              <a:t> et s’effectue en deux périodes distinctes : </a:t>
            </a:r>
            <a:r>
              <a:rPr kumimoji="1" lang="fr-FR" sz="1000" b="0" u="sng" kern="1200" baseline="0" dirty="0" smtClean="0">
                <a:solidFill>
                  <a:schemeClr val="tx1"/>
                </a:solidFill>
                <a:effectLst/>
                <a:latin typeface="Times New Roman" pitchFamily="18" charset="0"/>
                <a:ea typeface="+mn-ea"/>
                <a:cs typeface="+mn-cs"/>
              </a:rPr>
              <a:t>avant et après 4 ans. </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baseline="0" dirty="0" smtClean="0">
                <a:solidFill>
                  <a:schemeClr val="tx1"/>
                </a:solidFill>
                <a:effectLst/>
                <a:latin typeface="Times New Roman" pitchFamily="18" charset="0"/>
                <a:ea typeface="+mn-ea"/>
                <a:cs typeface="+mn-cs"/>
              </a:rPr>
              <a:t>Il nécessite un </a:t>
            </a:r>
            <a:r>
              <a:rPr kumimoji="1" lang="fr-FR" sz="1000" b="0" u="sng" kern="1200" baseline="0" dirty="0" smtClean="0">
                <a:solidFill>
                  <a:schemeClr val="tx1"/>
                </a:solidFill>
                <a:effectLst/>
                <a:latin typeface="Times New Roman" pitchFamily="18" charset="0"/>
                <a:ea typeface="+mn-ea"/>
                <a:cs typeface="+mn-cs"/>
              </a:rPr>
              <a:t>temps d’appropriation </a:t>
            </a:r>
            <a:r>
              <a:rPr kumimoji="1" lang="fr-FR" sz="1000" b="0" kern="1200" baseline="0" dirty="0" smtClean="0">
                <a:solidFill>
                  <a:schemeClr val="tx1"/>
                </a:solidFill>
                <a:effectLst/>
                <a:latin typeface="Times New Roman" pitchFamily="18" charset="0"/>
                <a:ea typeface="+mn-ea"/>
                <a:cs typeface="+mn-cs"/>
              </a:rPr>
              <a:t>qui dépend de l’enfant (selon son rythme, son développement, son degré d’acculturation).</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baseline="0" dirty="0" smtClean="0">
                <a:solidFill>
                  <a:schemeClr val="tx1"/>
                </a:solidFill>
                <a:effectLst/>
                <a:latin typeface="Times New Roman" pitchFamily="18" charset="0"/>
                <a:ea typeface="+mn-ea"/>
                <a:cs typeface="+mn-cs"/>
              </a:rPr>
              <a:t>Il passe par une </a:t>
            </a:r>
            <a:r>
              <a:rPr kumimoji="1" lang="fr-FR" sz="1000" b="0" u="sng" kern="1200" baseline="0" dirty="0" smtClean="0">
                <a:solidFill>
                  <a:schemeClr val="tx1"/>
                </a:solidFill>
                <a:effectLst/>
                <a:latin typeface="Times New Roman" pitchFamily="18" charset="0"/>
                <a:ea typeface="+mn-ea"/>
                <a:cs typeface="+mn-cs"/>
              </a:rPr>
              <a:t>confrontation dans des situations </a:t>
            </a:r>
            <a:r>
              <a:rPr kumimoji="1" lang="fr-FR" sz="1000" b="0" kern="1200" baseline="0" dirty="0" smtClean="0">
                <a:solidFill>
                  <a:schemeClr val="tx1"/>
                </a:solidFill>
                <a:effectLst/>
                <a:latin typeface="Times New Roman" pitchFamily="18" charset="0"/>
                <a:ea typeface="+mn-ea"/>
                <a:cs typeface="+mn-cs"/>
              </a:rPr>
              <a:t>nombreuses et diverses </a:t>
            </a:r>
            <a:r>
              <a:rPr kumimoji="1" lang="fr-FR" sz="1000" kern="1200" baseline="0" dirty="0" smtClean="0">
                <a:solidFill>
                  <a:schemeClr val="tx1"/>
                </a:solidFill>
                <a:effectLst/>
                <a:latin typeface="Times New Roman" pitchFamily="18" charset="0"/>
                <a:ea typeface="+mn-ea"/>
                <a:cs typeface="+mn-cs"/>
              </a:rPr>
              <a:t>(du concret à l’abstrait, du vécu au conceptuel).</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Les élèves doivent comprendre à quoi servent les nombres. Pour donner du sens aux nombres, il est intéressant de les utiliser dans des problèmes articulés avec des supports ludiques et des situations vécues. Les tâches de comparaison, d’égalisation, de distribution ou de partage sont à envisager de manière perceptive avec les plus jeunes, puis en utilisant des procédures non numériques (correspondance terme à terme, distribution un à un d’objets), des procédures de comptage (en recomptant la collection) ou des procédures basées sur des « faits numériques » , c’est-à-dire des résultats mémorisés comme des doubles (5 et 5, c’est 10) ou des compléments (7 pour aller à 10, il faut 3).</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baseline="0" dirty="0" smtClean="0">
                <a:solidFill>
                  <a:schemeClr val="tx1"/>
                </a:solidFill>
                <a:effectLst/>
                <a:latin typeface="Times New Roman" pitchFamily="18" charset="0"/>
                <a:ea typeface="+mn-ea"/>
                <a:cs typeface="+mn-cs"/>
              </a:rPr>
              <a:t>Il s’articule autour de </a:t>
            </a:r>
            <a:r>
              <a:rPr kumimoji="1" lang="fr-FR" sz="1000" b="0" u="sng" kern="1200" baseline="0" dirty="0" smtClean="0">
                <a:solidFill>
                  <a:schemeClr val="tx1"/>
                </a:solidFill>
                <a:effectLst/>
                <a:latin typeface="Times New Roman" pitchFamily="18" charset="0"/>
                <a:ea typeface="+mn-ea"/>
                <a:cs typeface="+mn-cs"/>
              </a:rPr>
              <a:t>quatre objectifs</a:t>
            </a:r>
            <a:r>
              <a:rPr kumimoji="1" lang="fr-FR" sz="1000" b="0" u="sng" kern="1200" dirty="0" smtClean="0">
                <a:solidFill>
                  <a:schemeClr val="tx1"/>
                </a:solidFill>
                <a:effectLst/>
                <a:latin typeface="Times New Roman" pitchFamily="18" charset="0"/>
                <a:ea typeface="+mn-ea"/>
                <a:cs typeface="+mn-cs"/>
              </a:rPr>
              <a:t> </a:t>
            </a:r>
            <a:r>
              <a:rPr kumimoji="1" lang="fr-FR" sz="1000" b="0" kern="1200" dirty="0" smtClean="0">
                <a:solidFill>
                  <a:schemeClr val="tx1"/>
                </a:solidFill>
                <a:effectLst/>
                <a:latin typeface="Times New Roman" pitchFamily="18" charset="0"/>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dirty="0" smtClean="0">
                <a:solidFill>
                  <a:schemeClr val="tx1"/>
                </a:solidFill>
                <a:effectLst/>
                <a:latin typeface="Times New Roman" pitchFamily="18" charset="0"/>
                <a:ea typeface="+mn-ea"/>
                <a:cs typeface="+mn-cs"/>
              </a:rPr>
              <a:t>-Construire</a:t>
            </a:r>
            <a:r>
              <a:rPr kumimoji="1" lang="fr-FR" sz="1000" b="0" kern="1200" baseline="0" dirty="0" smtClean="0">
                <a:solidFill>
                  <a:schemeClr val="tx1"/>
                </a:solidFill>
                <a:effectLst/>
                <a:latin typeface="Times New Roman" pitchFamily="18" charset="0"/>
                <a:ea typeface="+mn-ea"/>
                <a:cs typeface="+mn-cs"/>
              </a:rPr>
              <a:t> le</a:t>
            </a:r>
            <a:r>
              <a:rPr kumimoji="1" lang="fr-FR" sz="1000" b="0" kern="1200" dirty="0" smtClean="0">
                <a:solidFill>
                  <a:schemeClr val="tx1"/>
                </a:solidFill>
                <a:effectLst/>
                <a:latin typeface="Times New Roman" pitchFamily="18" charset="0"/>
                <a:ea typeface="+mn-ea"/>
                <a:cs typeface="+mn-cs"/>
              </a:rPr>
              <a:t> nombre pour exprimer les quantités</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dirty="0" smtClean="0">
                <a:solidFill>
                  <a:schemeClr val="tx1"/>
                </a:solidFill>
                <a:effectLst/>
                <a:latin typeface="Times New Roman" pitchFamily="18" charset="0"/>
                <a:ea typeface="+mn-ea"/>
                <a:cs typeface="+mn-cs"/>
              </a:rPr>
              <a:t>-Stabiliser la connaissance des petits nombres</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dirty="0" smtClean="0">
                <a:solidFill>
                  <a:schemeClr val="tx1"/>
                </a:solidFill>
                <a:effectLst/>
                <a:latin typeface="Times New Roman" pitchFamily="18" charset="0"/>
                <a:ea typeface="+mn-ea"/>
                <a:cs typeface="+mn-cs"/>
              </a:rPr>
              <a:t>-Utiliser le nombre pour désigner un rang, une position</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kern="1200" dirty="0" smtClean="0">
                <a:solidFill>
                  <a:schemeClr val="tx1"/>
                </a:solidFill>
                <a:effectLst/>
                <a:latin typeface="Times New Roman" pitchFamily="18" charset="0"/>
                <a:ea typeface="+mn-ea"/>
                <a:cs typeface="+mn-cs"/>
              </a:rPr>
              <a:t>-Acquérir des savoirs et savoir-faire avec rigueur</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0" u="sng" kern="1200" dirty="0" smtClean="0">
                <a:solidFill>
                  <a:schemeClr val="tx1"/>
                </a:solidFill>
                <a:effectLst/>
                <a:latin typeface="Times New Roman" pitchFamily="18" charset="0"/>
                <a:ea typeface="+mn-ea"/>
                <a:cs typeface="+mn-cs"/>
              </a:rPr>
              <a:t>Quelques principes de</a:t>
            </a:r>
            <a:r>
              <a:rPr kumimoji="1" lang="fr-FR" sz="1000" b="0" u="sng" kern="1200" baseline="0" dirty="0" smtClean="0">
                <a:solidFill>
                  <a:schemeClr val="tx1"/>
                </a:solidFill>
                <a:effectLst/>
                <a:latin typeface="Times New Roman" pitchFamily="18" charset="0"/>
                <a:ea typeface="+mn-ea"/>
                <a:cs typeface="+mn-cs"/>
              </a:rPr>
              <a:t> base :</a:t>
            </a:r>
          </a:p>
          <a:p>
            <a:r>
              <a:rPr kumimoji="1" lang="fr-FR" sz="1000" kern="1200" baseline="0" dirty="0" smtClean="0">
                <a:solidFill>
                  <a:schemeClr val="tx1"/>
                </a:solidFill>
                <a:effectLst/>
                <a:latin typeface="Times New Roman" pitchFamily="18" charset="0"/>
                <a:ea typeface="+mn-ea"/>
                <a:cs typeface="+mn-cs"/>
              </a:rPr>
              <a:t>-</a:t>
            </a:r>
            <a:r>
              <a:rPr kumimoji="1" lang="fr-FR" sz="1000" kern="1200" dirty="0" smtClean="0">
                <a:solidFill>
                  <a:schemeClr val="tx1"/>
                </a:solidFill>
                <a:effectLst/>
                <a:latin typeface="Times New Roman" pitchFamily="18" charset="0"/>
                <a:ea typeface="+mn-ea"/>
                <a:cs typeface="+mn-cs"/>
              </a:rPr>
              <a:t>le nombre en tant qu’objet mathématique (signifié) se construit en même temps que les mots et les symboles utilisés pour le désigner (signifiants). </a:t>
            </a:r>
          </a:p>
          <a:p>
            <a:r>
              <a:rPr kumimoji="1" lang="fr-FR" sz="1000" kern="1200" dirty="0" smtClean="0">
                <a:solidFill>
                  <a:schemeClr val="tx1"/>
                </a:solidFill>
                <a:effectLst/>
                <a:latin typeface="Times New Roman" pitchFamily="18" charset="0"/>
                <a:ea typeface="+mn-ea"/>
                <a:cs typeface="+mn-cs"/>
              </a:rPr>
              <a:t>-Cet apprentissage se base</a:t>
            </a:r>
            <a:r>
              <a:rPr kumimoji="1" lang="fr-FR" sz="1000" kern="1200" baseline="0" dirty="0" smtClean="0">
                <a:solidFill>
                  <a:schemeClr val="tx1"/>
                </a:solidFill>
                <a:effectLst/>
                <a:latin typeface="Times New Roman" pitchFamily="18" charset="0"/>
                <a:ea typeface="+mn-ea"/>
                <a:cs typeface="+mn-cs"/>
              </a:rPr>
              <a:t> sur la manipulation et le jeu et sur l’entrainement (régularité, fréquence)</a:t>
            </a:r>
            <a:endParaRPr kumimoji="1" lang="fr-FR" sz="1000" kern="1200" dirty="0" smtClean="0">
              <a:solidFill>
                <a:schemeClr val="tx1"/>
              </a:solidFill>
              <a:effectLst/>
              <a:latin typeface="Times New Roman" pitchFamily="18" charset="0"/>
              <a:ea typeface="+mn-ea"/>
              <a:cs typeface="+mn-cs"/>
            </a:endParaRPr>
          </a:p>
          <a:p>
            <a:endParaRPr kumimoji="1" lang="fr-FR" sz="1200" kern="1200" dirty="0" smtClean="0">
              <a:solidFill>
                <a:schemeClr val="tx1"/>
              </a:solidFill>
              <a:effectLst/>
              <a:latin typeface="Times New Roman" pitchFamily="18" charset="0"/>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3</a:t>
            </a:fld>
            <a:endParaRPr lang="fr-FR"/>
          </a:p>
        </p:txBody>
      </p:sp>
    </p:spTree>
    <p:extLst>
      <p:ext uri="{BB962C8B-B14F-4D97-AF65-F5344CB8AC3E}">
        <p14:creationId xmlns:p14="http://schemas.microsoft.com/office/powerpoint/2010/main" val="308502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-L’enfant fait d’abord appel à une estimation perceptive globale (plus, moins, pareil, beaucoup, pas beaucoup)</a:t>
            </a:r>
          </a:p>
          <a:p>
            <a:r>
              <a:rPr lang="fr-FR" sz="1000" dirty="0" smtClean="0"/>
              <a:t>-Il</a:t>
            </a:r>
            <a:r>
              <a:rPr lang="fr-FR" sz="1000" baseline="0" dirty="0" smtClean="0"/>
              <a:t> passe de l’apparence des collections à la prise en compte des quantités</a:t>
            </a:r>
          </a:p>
          <a:p>
            <a:r>
              <a:rPr lang="fr-FR" sz="1000" baseline="0" dirty="0" smtClean="0"/>
              <a:t>-L’enfant utilise le nombre en tant qu’outil de mesure de la quantité</a:t>
            </a:r>
          </a:p>
          <a:p>
            <a:r>
              <a:rPr lang="fr-FR" sz="1000" baseline="0" dirty="0" smtClean="0"/>
              <a:t>Il y a stabilisation quand l’enfant peut associer le nombre à une quantité quelle que soit la nature, la taille, et l’espace occupé par les éléments de la collection. Un travail sur la composition et la décomposition des nombres contribue à cette stabilisation.</a:t>
            </a:r>
          </a:p>
          <a:p>
            <a:r>
              <a:rPr kumimoji="1" lang="fr-FR" sz="1000" b="1" u="sng" kern="1200" dirty="0" smtClean="0">
                <a:solidFill>
                  <a:schemeClr val="tx1"/>
                </a:solidFill>
                <a:effectLst>
                  <a:outerShdw blurRad="38100" dist="38100" dir="2700000" algn="tl">
                    <a:srgbClr val="000000">
                      <a:alpha val="43137"/>
                    </a:srgbClr>
                  </a:outerShdw>
                </a:effectLst>
                <a:latin typeface="Times New Roman" pitchFamily="18" charset="0"/>
                <a:ea typeface="+mn-ea"/>
                <a:cs typeface="+mn-cs"/>
              </a:rPr>
              <a:t>De la quantité au nombre</a:t>
            </a:r>
          </a:p>
          <a:p>
            <a:pPr eaLnBrk="1" hangingPunct="1"/>
            <a:r>
              <a:rPr lang="fr-FR" sz="1000" dirty="0" smtClean="0"/>
              <a:t>Un nombre sert à </a:t>
            </a:r>
            <a:r>
              <a:rPr lang="fr-FR" sz="1000" b="1" dirty="0" smtClean="0"/>
              <a:t>mémoriser</a:t>
            </a:r>
            <a:r>
              <a:rPr lang="fr-FR" sz="1000" dirty="0" smtClean="0"/>
              <a:t> une quantité ou une position, à </a:t>
            </a:r>
            <a:r>
              <a:rPr lang="fr-FR" sz="1000" b="1" dirty="0" smtClean="0"/>
              <a:t>communiquer</a:t>
            </a:r>
            <a:r>
              <a:rPr lang="fr-FR" sz="1000" dirty="0" smtClean="0"/>
              <a:t> une information, à </a:t>
            </a:r>
            <a:r>
              <a:rPr lang="fr-FR" sz="1000" b="1" dirty="0" smtClean="0"/>
              <a:t>comparer les quantités, </a:t>
            </a:r>
            <a:r>
              <a:rPr lang="fr-FR" sz="1000" dirty="0" smtClean="0"/>
              <a:t>avec ou sans la présence explicite de celles-ci, à </a:t>
            </a:r>
            <a:r>
              <a:rPr lang="fr-FR" sz="1000" b="1" dirty="0" smtClean="0"/>
              <a:t>anticiper</a:t>
            </a:r>
            <a:r>
              <a:rPr lang="fr-FR" sz="1000" dirty="0" smtClean="0"/>
              <a:t> des résultats dans des situations non encore réalisées.</a:t>
            </a:r>
            <a:endParaRPr lang="fr-FR" sz="1000" b="1" dirty="0" smtClean="0"/>
          </a:p>
          <a:p>
            <a:r>
              <a:rPr kumimoji="1" lang="fr-FR" sz="1000" kern="1200" dirty="0" smtClean="0">
                <a:solidFill>
                  <a:schemeClr val="tx1"/>
                </a:solidFill>
                <a:effectLst/>
                <a:latin typeface="Times New Roman" pitchFamily="18" charset="0"/>
                <a:ea typeface="+mn-ea"/>
                <a:cs typeface="+mn-cs"/>
              </a:rPr>
              <a:t>On pourrait dire que « le nombre est une abstraction de la quantité »</a:t>
            </a:r>
            <a:r>
              <a:rPr kumimoji="1" lang="fr-FR" sz="1000" kern="1200" baseline="30000" dirty="0" smtClean="0">
                <a:solidFill>
                  <a:schemeClr val="tx1"/>
                </a:solidFill>
                <a:effectLst/>
                <a:latin typeface="Times New Roman" pitchFamily="18" charset="0"/>
                <a:ea typeface="+mn-ea"/>
                <a:cs typeface="+mn-cs"/>
              </a:rPr>
              <a:t>1</a:t>
            </a:r>
          </a:p>
          <a:p>
            <a:r>
              <a:rPr kumimoji="1" lang="fr-FR" sz="1000" kern="1200" dirty="0" smtClean="0">
                <a:solidFill>
                  <a:schemeClr val="tx1"/>
                </a:solidFill>
                <a:effectLst/>
                <a:latin typeface="Times New Roman" pitchFamily="18" charset="0"/>
                <a:ea typeface="+mn-ea"/>
                <a:cs typeface="+mn-cs"/>
              </a:rPr>
              <a:t>En effet : Plusieurs quantités peuvent représenter le même nombre : cinq bonbons, cinq points, cinq cailloux, cinq voitures. Plusieurs quantités de nature différente pouvant être mises en correspondance terme à terme sont représentées par un même système de représentations symboliques. Toutes les collections d’objets précédentes sont équivalentes du point de vue de la quantité. Le symbole « 5 » désigne la classe d’équivalence de toutes ces collections qui contiennent la même quantité d’objets. On définit ainsi le nombre que l’on désignera par le mot « cinq » ou par l’écriture chiffrée « 5 ».</a:t>
            </a:r>
          </a:p>
          <a:p>
            <a:r>
              <a:rPr kumimoji="1" lang="fr-FR" sz="1000" kern="1200" dirty="0" smtClean="0">
                <a:solidFill>
                  <a:schemeClr val="tx1"/>
                </a:solidFill>
                <a:effectLst/>
                <a:latin typeface="Times New Roman" pitchFamily="18" charset="0"/>
                <a:ea typeface="+mn-ea"/>
                <a:cs typeface="+mn-cs"/>
              </a:rPr>
              <a:t>Certains élèves peuvent avoir du mal à considérer que cinq éléphants et cinq souris sont deux collections équivalentes du point de vue de la quantité étant donné la différence de taille entre les objets des deux collections.</a:t>
            </a:r>
          </a:p>
          <a:p>
            <a:r>
              <a:rPr kumimoji="1" lang="fr-FR" sz="1000" kern="1200" dirty="0" smtClean="0">
                <a:solidFill>
                  <a:schemeClr val="tx1"/>
                </a:solidFill>
                <a:effectLst/>
                <a:latin typeface="Times New Roman" pitchFamily="18" charset="0"/>
                <a:ea typeface="+mn-ea"/>
                <a:cs typeface="+mn-cs"/>
              </a:rPr>
              <a:t>Ou encore, on peut considérer momentanément que les bonbons de la collection sont ordonnés comme le sont les mots de la comptine numérique  : on associe le premier mot à un premier bonbon, le deuxième mot à un deuxième bonbon, etc., et que quel que soit le choix du premier bonbon, du deuxième..., il y aura toujours un cinquième bonbon. On peut faire de même avec la collection de cinq cailloux, de cinq voitures. Le dernier mot énoncé désigne la taille de la collection.</a:t>
            </a:r>
          </a:p>
          <a:p>
            <a:r>
              <a:rPr kumimoji="1" lang="fr-FR" sz="1000" kern="1200" dirty="0" smtClean="0">
                <a:solidFill>
                  <a:schemeClr val="tx1"/>
                </a:solidFill>
                <a:effectLst/>
                <a:latin typeface="Times New Roman" pitchFamily="18" charset="0"/>
                <a:ea typeface="+mn-ea"/>
                <a:cs typeface="+mn-cs"/>
              </a:rPr>
              <a:t>On voit apparaître ici les deux définitions cardinale et ordinale du nombre.</a:t>
            </a:r>
          </a:p>
          <a:p>
            <a:r>
              <a:rPr kumimoji="1" lang="fr-FR" sz="1000" kern="1200" dirty="0" smtClean="0">
                <a:solidFill>
                  <a:schemeClr val="tx1"/>
                </a:solidFill>
                <a:effectLst/>
                <a:latin typeface="Times New Roman" pitchFamily="18" charset="0"/>
                <a:ea typeface="+mn-ea"/>
                <a:cs typeface="+mn-cs"/>
              </a:rPr>
              <a:t>Ce passage de la quantité au nombre est difficile pour de jeunes élèves à cause de deux raisons principales  : il est nécessaire que ces derniers donnent du sens à ce qu’est une collection et ils doivent faire abstraction de la qualité des éléments qui la composent.</a:t>
            </a:r>
            <a:endParaRPr lang="fr-FR" sz="1000" u="sng" dirty="0" smtClean="0"/>
          </a:p>
          <a:p>
            <a:endParaRPr kumimoji="1" lang="fr-FR" sz="1200" b="1" u="sng" kern="1200" dirty="0" smtClean="0">
              <a:solidFill>
                <a:schemeClr val="tx1"/>
              </a:solidFill>
              <a:effectLst/>
              <a:latin typeface="Times New Roman" pitchFamily="18" charset="0"/>
              <a:ea typeface="+mn-ea"/>
              <a:cs typeface="+mn-cs"/>
            </a:endParaRPr>
          </a:p>
          <a:p>
            <a:r>
              <a:rPr kumimoji="1" lang="fr-FR" sz="1200" b="1" kern="1200" dirty="0" smtClean="0">
                <a:solidFill>
                  <a:schemeClr val="tx1"/>
                </a:solidFill>
                <a:effectLst/>
                <a:latin typeface="Times New Roman" pitchFamily="18" charset="0"/>
                <a:ea typeface="+mn-ea"/>
                <a:cs typeface="+mn-cs"/>
              </a:rPr>
              <a:t>  </a:t>
            </a:r>
            <a:endParaRPr kumimoji="1" lang="fr-FR" sz="1200" kern="1200" dirty="0" smtClean="0">
              <a:solidFill>
                <a:schemeClr val="tx1"/>
              </a:solidFill>
              <a:effectLst/>
              <a:latin typeface="Times New Roman" pitchFamily="18"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4</a:t>
            </a:fld>
            <a:endParaRPr lang="fr-FR"/>
          </a:p>
        </p:txBody>
      </p:sp>
    </p:spTree>
    <p:extLst>
      <p:ext uri="{BB962C8B-B14F-4D97-AF65-F5344CB8AC3E}">
        <p14:creationId xmlns:p14="http://schemas.microsoft.com/office/powerpoint/2010/main" val="27350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dirty="0" smtClean="0"/>
              <a:t>Stabiliser la connaissance des petits nombres</a:t>
            </a:r>
          </a:p>
          <a:p>
            <a:r>
              <a:rPr kumimoji="1" lang="fr-FR" sz="1000" b="0" u="sng" kern="1200" dirty="0" smtClean="0">
                <a:solidFill>
                  <a:schemeClr val="tx1"/>
                </a:solidFill>
                <a:effectLst/>
                <a:latin typeface="Times New Roman" pitchFamily="18" charset="0"/>
                <a:ea typeface="+mn-ea"/>
                <a:cs typeface="+mn-cs"/>
              </a:rPr>
              <a:t>Le passage des représentations analogiques à la représentation verbale</a:t>
            </a:r>
            <a:r>
              <a:rPr kumimoji="1" lang="fr-FR" sz="1000" b="0" u="sng" kern="1200" baseline="30000" dirty="0" smtClean="0">
                <a:solidFill>
                  <a:schemeClr val="tx1"/>
                </a:solidFill>
                <a:effectLst/>
                <a:latin typeface="Times New Roman" pitchFamily="18" charset="0"/>
                <a:ea typeface="+mn-ea"/>
                <a:cs typeface="+mn-cs"/>
              </a:rPr>
              <a:t>2</a:t>
            </a:r>
            <a:endParaRPr kumimoji="1" lang="fr-FR" sz="1000" b="0" u="sng"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Dans le passage de la quantité au nombre, deux types de représentation sont en jeu  :</a:t>
            </a:r>
          </a:p>
          <a:p>
            <a:r>
              <a:rPr kumimoji="1" lang="fr-FR" sz="1000" u="sng" kern="1200" dirty="0" smtClean="0">
                <a:solidFill>
                  <a:schemeClr val="tx1"/>
                </a:solidFill>
                <a:effectLst/>
                <a:latin typeface="Times New Roman" pitchFamily="18" charset="0"/>
                <a:ea typeface="+mn-ea"/>
                <a:cs typeface="+mn-cs"/>
              </a:rPr>
              <a:t>Les représentations analogiques</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Les éléments d’une collection sont représentés par des objets concrets ou figurés  : cailloux, doigts, gommettes, entailles sur un os, croix, etc. et chaque objet représente un élément de la collection. Dans ce type de représentation, il y a indépendance entre le nombre d’éléments d’une collection et les caractéristiques des éléments qui la composent  : quatre c’est quatre « n’importe quoi ». Les enfants peuvent avoir des difficultés à comparer une collection de quatre camions et une collection de quatre points dessinés sur un morceau de carton qui représente toutes les collections composées de quatre éléments.</a:t>
            </a:r>
          </a:p>
          <a:p>
            <a:r>
              <a:rPr kumimoji="1" lang="fr-FR" sz="1000" u="sng" kern="1200" dirty="0" smtClean="0">
                <a:solidFill>
                  <a:schemeClr val="tx1"/>
                </a:solidFill>
                <a:effectLst/>
                <a:latin typeface="Times New Roman" pitchFamily="18" charset="0"/>
                <a:ea typeface="+mn-ea"/>
                <a:cs typeface="+mn-cs"/>
              </a:rPr>
              <a:t>Les représentations verbales et symboliques</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Elles concernent le codage de la quantité avec des mots ou avec des chiffres et elles seront à terme utilisées pour évoquer le nombre et donc remplacer toutes les autres représentations. Le mot ou le symbole utilisé devra traduire pour les élèves une quantité, ce qui est loin d’être évident.</a:t>
            </a:r>
          </a:p>
          <a:p>
            <a:r>
              <a:rPr kumimoji="1" lang="fr-FR" sz="1000" kern="1200" dirty="0" smtClean="0">
                <a:solidFill>
                  <a:schemeClr val="tx1"/>
                </a:solidFill>
                <a:effectLst/>
                <a:latin typeface="Times New Roman" pitchFamily="18" charset="0"/>
                <a:ea typeface="+mn-ea"/>
                <a:cs typeface="+mn-cs"/>
              </a:rPr>
              <a:t>Les représentations analogiques des quantités permettent de visualiser leur augmentation, ce qui n'est pas le cas avec la représentation verbale. Il est nécessaire de connaître la liste des noms des nombres dans l’ordre pour comparer les quantités à l’aide des mots qui les désignent  : cinq est plus grand que quatre parce que le mot cinq vient après le mot quatre dans la liste.</a:t>
            </a:r>
          </a:p>
          <a:p>
            <a:r>
              <a:rPr kumimoji="1" lang="fr-FR" sz="1000" kern="1200" dirty="0" smtClean="0">
                <a:solidFill>
                  <a:schemeClr val="tx1"/>
                </a:solidFill>
                <a:effectLst/>
                <a:latin typeface="Times New Roman" pitchFamily="18" charset="0"/>
                <a:ea typeface="+mn-ea"/>
                <a:cs typeface="+mn-cs"/>
              </a:rPr>
              <a:t>Ce sont des difficultés que rencontrent les élèves de l’école maternelle. Pour les diminuer, il est possible de proposer des systèmes symboliques intermédiaires issus des représentations analogiques, en particulier le recours aux doigts. En effet, ce dernier (de même que le recours aux boules d’un boulier, à des bûchettes…) est intéressant parce qu’on peut associer un doigt à un objet par la correspondance terme à terme et que les doigts conservent les propriétés de l’analogie  : deux doigts, c’est perceptivement plus qu’un doigt. Ils sont donc un intermédiaire, une abstraction manipulable entre le symbolique et l’analogique</a:t>
            </a:r>
          </a:p>
          <a:p>
            <a:r>
              <a:rPr kumimoji="1" lang="fr-FR" sz="1000" kern="1200" dirty="0" smtClean="0">
                <a:solidFill>
                  <a:schemeClr val="tx1"/>
                </a:solidFill>
                <a:effectLst/>
                <a:latin typeface="Times New Roman" pitchFamily="18" charset="0"/>
                <a:ea typeface="+mn-ea"/>
                <a:cs typeface="+mn-cs"/>
              </a:rPr>
              <a:t>Les doigts jouent donc un rôle important dans la mesure où  :</a:t>
            </a:r>
          </a:p>
          <a:p>
            <a:pPr lvl="0"/>
            <a:r>
              <a:rPr kumimoji="1" lang="fr-FR" sz="1000" kern="1200" dirty="0" smtClean="0">
                <a:solidFill>
                  <a:schemeClr val="tx1"/>
                </a:solidFill>
                <a:effectLst/>
                <a:latin typeface="Times New Roman" pitchFamily="18" charset="0"/>
                <a:ea typeface="+mn-ea"/>
                <a:cs typeface="+mn-cs"/>
              </a:rPr>
              <a:t>ils sont supports d’abstraction  ;</a:t>
            </a:r>
          </a:p>
          <a:p>
            <a:pPr lvl="0"/>
            <a:r>
              <a:rPr kumimoji="1" lang="fr-FR" sz="1000" kern="1200" dirty="0" smtClean="0">
                <a:solidFill>
                  <a:schemeClr val="tx1"/>
                </a:solidFill>
                <a:effectLst/>
                <a:latin typeface="Times New Roman" pitchFamily="18" charset="0"/>
                <a:ea typeface="+mn-ea"/>
                <a:cs typeface="+mn-cs"/>
              </a:rPr>
              <a:t>ils sont intermédiaires entre le symbolique et l’analogique  ;</a:t>
            </a:r>
          </a:p>
          <a:p>
            <a:pPr lvl="0"/>
            <a:r>
              <a:rPr kumimoji="1" lang="fr-FR" sz="1000" kern="1200" dirty="0" smtClean="0">
                <a:solidFill>
                  <a:schemeClr val="tx1"/>
                </a:solidFill>
                <a:effectLst/>
                <a:latin typeface="Times New Roman" pitchFamily="18" charset="0"/>
                <a:ea typeface="+mn-ea"/>
                <a:cs typeface="+mn-cs"/>
              </a:rPr>
              <a:t>ils permettent la mise en évidence des transformations par la manipulation.</a:t>
            </a:r>
          </a:p>
          <a:p>
            <a:pPr lvl="0"/>
            <a:r>
              <a:rPr kumimoji="1" lang="fr-FR" sz="1000" b="0" u="sng" kern="1200" dirty="0" smtClean="0">
                <a:solidFill>
                  <a:schemeClr val="tx1"/>
                </a:solidFill>
                <a:effectLst/>
                <a:latin typeface="Times New Roman" pitchFamily="18" charset="0"/>
                <a:ea typeface="+mn-ea"/>
                <a:cs typeface="+mn-cs"/>
              </a:rPr>
              <a:t>Progressivité</a:t>
            </a:r>
          </a:p>
          <a:p>
            <a:pPr lvl="0"/>
            <a:r>
              <a:rPr kumimoji="1" lang="fr-FR" sz="1000" kern="1200" dirty="0" smtClean="0">
                <a:solidFill>
                  <a:schemeClr val="tx1"/>
                </a:solidFill>
                <a:effectLst/>
                <a:latin typeface="Times New Roman" pitchFamily="18" charset="0"/>
                <a:ea typeface="+mn-ea"/>
                <a:cs typeface="+mn-cs"/>
              </a:rPr>
              <a:t>Au</a:t>
            </a:r>
            <a:r>
              <a:rPr kumimoji="1" lang="fr-FR" sz="1000" kern="1200" baseline="0" dirty="0" smtClean="0">
                <a:solidFill>
                  <a:schemeClr val="tx1"/>
                </a:solidFill>
                <a:effectLst/>
                <a:latin typeface="Times New Roman" pitchFamily="18" charset="0"/>
                <a:ea typeface="+mn-ea"/>
                <a:cs typeface="+mn-cs"/>
              </a:rPr>
              <a:t> cycle 1, la construction du nombre jusqu’à 10 est essentielle. </a:t>
            </a:r>
          </a:p>
          <a:p>
            <a:pPr lvl="0"/>
            <a:r>
              <a:rPr kumimoji="1" lang="fr-FR" sz="1000" kern="1200" baseline="0" dirty="0" smtClean="0">
                <a:solidFill>
                  <a:schemeClr val="tx1"/>
                </a:solidFill>
                <a:effectLst/>
                <a:latin typeface="Times New Roman" pitchFamily="18" charset="0"/>
                <a:ea typeface="+mn-ea"/>
                <a:cs typeface="+mn-cs"/>
              </a:rPr>
              <a:t>Entre 2 et 4 ans, la stabilisation des petits nombres jusqu’à 5 passe par des activités nombreuses et variées portant sur la décomposition et la recomposition des petites quantités, la reconnaissance de petites quantités.</a:t>
            </a:r>
          </a:p>
          <a:p>
            <a:pPr lvl="0"/>
            <a:r>
              <a:rPr kumimoji="1" lang="fr-FR" sz="1000" kern="1200" baseline="0" dirty="0" smtClean="0">
                <a:solidFill>
                  <a:schemeClr val="tx1"/>
                </a:solidFill>
                <a:effectLst/>
                <a:latin typeface="Times New Roman" pitchFamily="18" charset="0"/>
                <a:ea typeface="+mn-ea"/>
                <a:cs typeface="+mn-cs"/>
              </a:rPr>
              <a:t>A partir de 4 ans, jusqu’à 10. L’itération de l’unité se construit progressivement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000" b="1" kern="0" dirty="0" smtClean="0"/>
              <a:t>Utiliser le nombre pour désigner un rang, une position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fr-FR" sz="1000" kern="1200" dirty="0" smtClean="0">
                <a:solidFill>
                  <a:schemeClr val="tx1"/>
                </a:solidFill>
                <a:effectLst/>
                <a:latin typeface="Times New Roman" pitchFamily="18" charset="0"/>
                <a:ea typeface="+mn-ea"/>
                <a:cs typeface="+mn-cs"/>
              </a:rPr>
              <a:t>Cette construction du nombre permet la mémorisation du</a:t>
            </a:r>
            <a:r>
              <a:rPr kumimoji="1" lang="fr-FR" sz="1000" kern="1200" baseline="0" dirty="0" smtClean="0">
                <a:solidFill>
                  <a:schemeClr val="tx1"/>
                </a:solidFill>
                <a:effectLst/>
                <a:latin typeface="Times New Roman" pitchFamily="18" charset="0"/>
                <a:ea typeface="+mn-ea"/>
                <a:cs typeface="+mn-cs"/>
              </a:rPr>
              <a:t> rang d’un élément mais nécessite de définir un sens de lecture </a:t>
            </a:r>
            <a:r>
              <a:rPr lang="fr-FR" sz="1000" baseline="0" dirty="0" smtClean="0"/>
              <a:t>et la rigueur du vocabulaire employé (second/deuxième)</a:t>
            </a:r>
          </a:p>
          <a:p>
            <a:pPr lvl="0"/>
            <a:r>
              <a:rPr kumimoji="1" lang="fr-FR" sz="1000" kern="1200" baseline="0" dirty="0" smtClean="0">
                <a:solidFill>
                  <a:schemeClr val="tx1"/>
                </a:solidFill>
                <a:effectLst/>
                <a:latin typeface="Times New Roman" pitchFamily="18" charset="0"/>
                <a:ea typeface="+mn-ea"/>
                <a:cs typeface="+mn-cs"/>
              </a:rPr>
              <a:t>Cet usage du nombre s’appuie à l’oral sur l’usage de la comptine numérique et à l’écrit sur celle de l’écriture chiffrée</a:t>
            </a:r>
            <a:endParaRPr kumimoji="1" lang="fr-FR" sz="1000" kern="1200" dirty="0" smtClean="0">
              <a:solidFill>
                <a:schemeClr val="tx1"/>
              </a:solidFill>
              <a:effectLst/>
              <a:latin typeface="Times New Roman" pitchFamily="18" charset="0"/>
              <a:ea typeface="+mn-ea"/>
              <a:cs typeface="+mn-cs"/>
            </a:endParaRPr>
          </a:p>
          <a:p>
            <a:r>
              <a:rPr kumimoji="1" lang="fr-FR" sz="1000" b="0" u="sng" kern="1200" dirty="0" smtClean="0">
                <a:solidFill>
                  <a:schemeClr val="tx1"/>
                </a:solidFill>
                <a:effectLst/>
                <a:latin typeface="Times New Roman" pitchFamily="18" charset="0"/>
                <a:ea typeface="+mn-ea"/>
                <a:cs typeface="+mn-cs"/>
              </a:rPr>
              <a:t>Les éléments à prendre en compte</a:t>
            </a:r>
          </a:p>
          <a:p>
            <a:r>
              <a:rPr kumimoji="1" lang="fr-FR" sz="1000" b="0" u="sng" kern="1200" dirty="0" smtClean="0">
                <a:solidFill>
                  <a:schemeClr val="tx1"/>
                </a:solidFill>
                <a:effectLst/>
                <a:latin typeface="Times New Roman" pitchFamily="18" charset="0"/>
                <a:ea typeface="+mn-ea"/>
                <a:cs typeface="+mn-cs"/>
              </a:rPr>
              <a:t>Cardinal et ordinal</a:t>
            </a:r>
          </a:p>
          <a:p>
            <a:r>
              <a:rPr kumimoji="1" lang="fr-FR" sz="1000" kern="1200" dirty="0" smtClean="0">
                <a:solidFill>
                  <a:schemeClr val="tx1"/>
                </a:solidFill>
                <a:effectLst/>
                <a:latin typeface="Times New Roman" pitchFamily="18" charset="0"/>
                <a:ea typeface="+mn-ea"/>
                <a:cs typeface="+mn-cs"/>
              </a:rPr>
              <a:t>L’aspect du nombre considéré est ici l’ordinal, celui qui sert à exprimer un ordre, l’aspect cardinal étant celui relatif à l’utilisation du nombre comme mesure de quantités discrètes. Ces deux aspects sont liés  : pour repérer la position d’un objet dans une liste ordonnée, il est nécessaire de dénombrer tous les objets qui sont placés avant ou après lui  ; si un objet est placé en cinquième (ordinal) position dans la file, c’est qu’il y en avait quatre (cardinal) avant lui.</a:t>
            </a:r>
          </a:p>
          <a:p>
            <a:r>
              <a:rPr kumimoji="1" lang="fr-FR" sz="1000" b="0" u="sng" kern="1200" dirty="0" smtClean="0">
                <a:solidFill>
                  <a:schemeClr val="tx1"/>
                </a:solidFill>
                <a:effectLst/>
                <a:latin typeface="Times New Roman" pitchFamily="18" charset="0"/>
                <a:ea typeface="+mn-ea"/>
                <a:cs typeface="+mn-cs"/>
              </a:rPr>
              <a:t>La nature de la tâche</a:t>
            </a:r>
          </a:p>
          <a:p>
            <a:pPr lvl="0"/>
            <a:r>
              <a:rPr kumimoji="1" lang="fr-FR" sz="1000" kern="1200" dirty="0" smtClean="0">
                <a:solidFill>
                  <a:schemeClr val="tx1"/>
                </a:solidFill>
                <a:effectLst/>
                <a:latin typeface="Times New Roman" pitchFamily="18" charset="0"/>
                <a:ea typeface="+mn-ea"/>
                <a:cs typeface="+mn-cs"/>
              </a:rPr>
              <a:t>Trouver un moyen de mémoriser la position d’un objet dans une file de référence pour la retrouver dans une file identique.</a:t>
            </a:r>
          </a:p>
          <a:p>
            <a:pPr lvl="0"/>
            <a:r>
              <a:rPr kumimoji="1" lang="fr-FR" sz="1000" kern="1200" dirty="0" smtClean="0">
                <a:solidFill>
                  <a:schemeClr val="tx1"/>
                </a:solidFill>
                <a:effectLst/>
                <a:latin typeface="Times New Roman" pitchFamily="18" charset="0"/>
                <a:ea typeface="+mn-ea"/>
                <a:cs typeface="+mn-cs"/>
              </a:rPr>
              <a:t>Reconstituer tout ou partie d’une file de référence en l’absence de celle-ci.</a:t>
            </a:r>
          </a:p>
          <a:p>
            <a:r>
              <a:rPr kumimoji="1" lang="fr-FR" sz="1000" b="0" u="sng" kern="1200" dirty="0" smtClean="0">
                <a:solidFill>
                  <a:schemeClr val="tx1"/>
                </a:solidFill>
                <a:effectLst/>
                <a:latin typeface="Times New Roman" pitchFamily="18" charset="0"/>
                <a:ea typeface="+mn-ea"/>
                <a:cs typeface="+mn-cs"/>
              </a:rPr>
              <a:t>Les variables</a:t>
            </a:r>
          </a:p>
          <a:p>
            <a:r>
              <a:rPr kumimoji="1" lang="fr-FR" sz="1000" kern="1200" dirty="0" smtClean="0">
                <a:solidFill>
                  <a:schemeClr val="tx1"/>
                </a:solidFill>
                <a:effectLst/>
                <a:latin typeface="Times New Roman" pitchFamily="18" charset="0"/>
                <a:ea typeface="+mn-ea"/>
                <a:cs typeface="+mn-cs"/>
              </a:rPr>
              <a:t>Selon les variables choisies par l’enseignante, les procédures mises en œuvre par les élèves pour réaliser la tâche seront différentes. En voici quelques-unes  :</a:t>
            </a:r>
          </a:p>
          <a:p>
            <a:pPr lvl="0"/>
            <a:r>
              <a:rPr kumimoji="1" lang="fr-FR" sz="1000" kern="1200" dirty="0" smtClean="0">
                <a:solidFill>
                  <a:schemeClr val="tx1"/>
                </a:solidFill>
                <a:effectLst/>
                <a:latin typeface="Times New Roman" pitchFamily="18" charset="0"/>
                <a:ea typeface="+mn-ea"/>
                <a:cs typeface="+mn-cs"/>
              </a:rPr>
              <a:t>le nombre d’éléments de la file de référence  ;</a:t>
            </a:r>
          </a:p>
          <a:p>
            <a:pPr lvl="0"/>
            <a:r>
              <a:rPr kumimoji="1" lang="fr-FR" sz="1000" kern="1200" dirty="0" smtClean="0">
                <a:solidFill>
                  <a:schemeClr val="tx1"/>
                </a:solidFill>
                <a:effectLst/>
                <a:latin typeface="Times New Roman" pitchFamily="18" charset="0"/>
                <a:ea typeface="+mn-ea"/>
                <a:cs typeface="+mn-cs"/>
              </a:rPr>
              <a:t>la manière dont est disposée la file de référence  : sur la table de travail, à proximité des élèves  ; en un endroit éloigné de la table de travail, non visible des élèves  ;</a:t>
            </a:r>
          </a:p>
          <a:p>
            <a:pPr lvl="0"/>
            <a:r>
              <a:rPr kumimoji="1" lang="fr-FR" sz="1000" kern="1200" dirty="0" smtClean="0">
                <a:solidFill>
                  <a:schemeClr val="tx1"/>
                </a:solidFill>
                <a:effectLst/>
                <a:latin typeface="Times New Roman" pitchFamily="18" charset="0"/>
                <a:ea typeface="+mn-ea"/>
                <a:cs typeface="+mn-cs"/>
              </a:rPr>
              <a:t>la position de l’objet à repérer dans la file de référence  : éloignée ou non des extrémités  ;</a:t>
            </a:r>
          </a:p>
          <a:p>
            <a:pPr lvl="0"/>
            <a:r>
              <a:rPr kumimoji="1" lang="fr-FR" sz="1000" kern="1200" dirty="0" smtClean="0">
                <a:solidFill>
                  <a:schemeClr val="tx1"/>
                </a:solidFill>
                <a:effectLst/>
                <a:latin typeface="Times New Roman" pitchFamily="18" charset="0"/>
                <a:ea typeface="+mn-ea"/>
                <a:cs typeface="+mn-cs"/>
              </a:rPr>
              <a:t>le fait que la file de référence et celle sur laquelle la position de l’objet doit être retrouvé ne soient pas à la même échelle, si elles sont représentées.</a:t>
            </a:r>
          </a:p>
          <a:p>
            <a:r>
              <a:rPr kumimoji="1" lang="fr-FR" sz="1000" b="0" u="sng" kern="1200" dirty="0" smtClean="0">
                <a:solidFill>
                  <a:schemeClr val="tx1"/>
                </a:solidFill>
                <a:effectLst/>
                <a:latin typeface="Times New Roman" pitchFamily="18" charset="0"/>
                <a:ea typeface="+mn-ea"/>
                <a:cs typeface="+mn-cs"/>
              </a:rPr>
              <a:t>Les procédures</a:t>
            </a:r>
          </a:p>
          <a:p>
            <a:r>
              <a:rPr kumimoji="1" lang="fr-FR" sz="1000" kern="1200" dirty="0" smtClean="0">
                <a:solidFill>
                  <a:schemeClr val="tx1"/>
                </a:solidFill>
                <a:effectLst/>
                <a:latin typeface="Times New Roman" pitchFamily="18" charset="0"/>
                <a:ea typeface="+mn-ea"/>
                <a:cs typeface="+mn-cs"/>
              </a:rPr>
              <a:t>Lorsque la file de référence comporte peu d’objets, les élèves peuvent s’en construire une image mentale et la mémoriser pour résoudre le problème. Il en est de même lorsqu’il s’agit de mémoriser la position d’un élément proche des extrémités. Dans les autres cas (éléments plus nombreux, position de l’objet à trouver, non située près des extrémités), il est nécessaire de recourir au nombre pour mémoriser la position et la retrouver.</a:t>
            </a:r>
          </a:p>
          <a:p>
            <a:r>
              <a:rPr kumimoji="1" lang="fr-FR" sz="1000" b="0" u="sng" kern="1200" dirty="0" smtClean="0">
                <a:solidFill>
                  <a:schemeClr val="tx1"/>
                </a:solidFill>
                <a:effectLst/>
                <a:latin typeface="Times New Roman" pitchFamily="18" charset="0"/>
                <a:ea typeface="+mn-ea"/>
                <a:cs typeface="+mn-cs"/>
              </a:rPr>
              <a:t>Quelques repères pour construire une progression</a:t>
            </a:r>
          </a:p>
          <a:p>
            <a:r>
              <a:rPr kumimoji="1" lang="fr-FR" sz="1000" kern="1200" dirty="0" smtClean="0">
                <a:solidFill>
                  <a:schemeClr val="tx1"/>
                </a:solidFill>
                <a:effectLst/>
                <a:latin typeface="Times New Roman" pitchFamily="18" charset="0"/>
                <a:ea typeface="+mn-ea"/>
                <a:cs typeface="+mn-cs"/>
              </a:rPr>
              <a:t>Nous proposons la progression suivante  :</a:t>
            </a:r>
          </a:p>
          <a:p>
            <a:r>
              <a:rPr kumimoji="1" lang="fr-FR" sz="1000" b="0" u="sng" kern="1200" dirty="0" smtClean="0">
                <a:solidFill>
                  <a:schemeClr val="tx1"/>
                </a:solidFill>
                <a:effectLst/>
                <a:latin typeface="Times New Roman" pitchFamily="18" charset="0"/>
                <a:ea typeface="+mn-ea"/>
                <a:cs typeface="+mn-cs"/>
              </a:rPr>
              <a:t>Construire la notion de file (PS et MS)</a:t>
            </a:r>
          </a:p>
          <a:p>
            <a:r>
              <a:rPr kumimoji="1" lang="fr-FR" sz="1000" kern="1200" dirty="0" smtClean="0">
                <a:solidFill>
                  <a:schemeClr val="tx1"/>
                </a:solidFill>
                <a:effectLst/>
                <a:latin typeface="Times New Roman" pitchFamily="18" charset="0"/>
                <a:ea typeface="+mn-ea"/>
                <a:cs typeface="+mn-cs"/>
              </a:rPr>
              <a:t>Une file est une liste ordonnée d’objets. Cette connaissance n’est pas explicitée dans les programmes et si son apprentissage n’est pas pris en compte à l’école, c’est à l'élève de s’en charger. Il s’agit de proposer aux élèves des situations leur permettant d’acquérir la notion de file.</a:t>
            </a:r>
          </a:p>
          <a:p>
            <a:r>
              <a:rPr kumimoji="1" lang="fr-FR" sz="1000" b="0" u="sng" kern="1200" dirty="0" smtClean="0">
                <a:solidFill>
                  <a:schemeClr val="tx1"/>
                </a:solidFill>
                <a:effectLst/>
                <a:latin typeface="Times New Roman" pitchFamily="18" charset="0"/>
                <a:ea typeface="+mn-ea"/>
                <a:cs typeface="+mn-cs"/>
              </a:rPr>
              <a:t>Utiliser le nombre pour repérer un élément dans une file (GS)</a:t>
            </a:r>
          </a:p>
          <a:p>
            <a:r>
              <a:rPr kumimoji="1" lang="fr-FR" sz="1000" kern="1200" dirty="0" smtClean="0">
                <a:solidFill>
                  <a:schemeClr val="tx1"/>
                </a:solidFill>
                <a:effectLst/>
                <a:latin typeface="Times New Roman" pitchFamily="18" charset="0"/>
                <a:ea typeface="+mn-ea"/>
                <a:cs typeface="+mn-cs"/>
              </a:rPr>
              <a:t>Une fois la notion de file acquise, il s’agit de proposer aux élèves des situations dans lesquelles le nombre est utilisé pour mémoriser la position d’un objet dans une file.</a:t>
            </a: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5</a:t>
            </a:fld>
            <a:endParaRPr lang="fr-FR"/>
          </a:p>
        </p:txBody>
      </p:sp>
    </p:spTree>
    <p:extLst>
      <p:ext uri="{BB962C8B-B14F-4D97-AF65-F5344CB8AC3E}">
        <p14:creationId xmlns:p14="http://schemas.microsoft.com/office/powerpoint/2010/main" val="27350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fr-FR" sz="1000" b="1" kern="1200" dirty="0" smtClean="0">
                <a:solidFill>
                  <a:schemeClr val="accent6">
                    <a:lumMod val="75000"/>
                  </a:schemeClr>
                </a:solidFill>
                <a:latin typeface="Times New Roman" pitchFamily="18" charset="0"/>
                <a:ea typeface="+mn-ea"/>
                <a:cs typeface="+mn-cs"/>
              </a:rPr>
              <a:t>Acquérir la suite orale des mots-nombres</a:t>
            </a:r>
          </a:p>
          <a:p>
            <a:r>
              <a:rPr kumimoji="1" lang="fr-FR" sz="1000" b="0" kern="1200" dirty="0" smtClean="0">
                <a:solidFill>
                  <a:schemeClr val="tx1"/>
                </a:solidFill>
                <a:effectLst/>
                <a:latin typeface="Times New Roman" pitchFamily="18" charset="0"/>
                <a:ea typeface="+mn-ea"/>
                <a:cs typeface="+mn-cs"/>
              </a:rPr>
              <a:t>Elle s’appuie sur la mémorisation et la segmentation des mots-nombres en unités linguistiques.</a:t>
            </a:r>
          </a:p>
          <a:p>
            <a:r>
              <a:rPr kumimoji="1" lang="fr-FR" sz="1000" b="0" kern="1200" dirty="0" smtClean="0">
                <a:solidFill>
                  <a:schemeClr val="tx1"/>
                </a:solidFill>
                <a:effectLst/>
                <a:latin typeface="Times New Roman" pitchFamily="18" charset="0"/>
                <a:ea typeface="+mn-ea"/>
                <a:cs typeface="+mn-cs"/>
              </a:rPr>
              <a:t>Cela</a:t>
            </a:r>
            <a:r>
              <a:rPr kumimoji="1" lang="fr-FR" sz="1000" b="0" kern="1200" baseline="0" dirty="0" smtClean="0">
                <a:solidFill>
                  <a:schemeClr val="tx1"/>
                </a:solidFill>
                <a:effectLst/>
                <a:latin typeface="Times New Roman" pitchFamily="18" charset="0"/>
                <a:ea typeface="+mn-ea"/>
                <a:cs typeface="+mn-cs"/>
              </a:rPr>
              <a:t> permet le repérage du nombre qui est avant après le suivant le précédent pour faire du lien entre l’augmentation et la diminution et acquérir l’itération de l’unité.</a:t>
            </a:r>
          </a:p>
          <a:p>
            <a:r>
              <a:rPr kumimoji="1" lang="fr-FR" sz="1000" b="0" u="sng" kern="1200" dirty="0" smtClean="0">
                <a:solidFill>
                  <a:schemeClr val="tx1"/>
                </a:solidFill>
                <a:effectLst/>
                <a:latin typeface="Times New Roman" pitchFamily="18" charset="0"/>
                <a:ea typeface="+mn-ea"/>
                <a:cs typeface="+mn-cs"/>
              </a:rPr>
              <a:t>L’acquisition de la chaîne verbale orale</a:t>
            </a:r>
          </a:p>
          <a:p>
            <a:r>
              <a:rPr kumimoji="1" lang="fr-FR" sz="1000" kern="1200" dirty="0" smtClean="0">
                <a:solidFill>
                  <a:schemeClr val="tx1"/>
                </a:solidFill>
                <a:effectLst/>
                <a:latin typeface="Times New Roman" pitchFamily="18" charset="0"/>
                <a:ea typeface="+mn-ea"/>
                <a:cs typeface="+mn-cs"/>
              </a:rPr>
              <a:t>Elle se fait sur une longue période puisque sa construction se met en place entre deux et six ans. En situation de production verbale, les enfants de cinq ans présentent des niveaux différents d’organisation de la chaîne numérique. Fuson</a:t>
            </a:r>
            <a:r>
              <a:rPr kumimoji="1" lang="fr-FR" sz="1000" kern="1200" baseline="30000" dirty="0" smtClean="0">
                <a:solidFill>
                  <a:schemeClr val="tx1"/>
                </a:solidFill>
                <a:effectLst/>
                <a:latin typeface="Times New Roman" pitchFamily="18" charset="0"/>
                <a:ea typeface="+mn-ea"/>
                <a:cs typeface="+mn-cs"/>
              </a:rPr>
              <a:t>3</a:t>
            </a:r>
            <a:r>
              <a:rPr kumimoji="1" lang="fr-FR" sz="1000" kern="1200" dirty="0" smtClean="0">
                <a:solidFill>
                  <a:schemeClr val="tx1"/>
                </a:solidFill>
                <a:effectLst/>
                <a:latin typeface="Times New Roman" pitchFamily="18" charset="0"/>
                <a:ea typeface="+mn-ea"/>
                <a:cs typeface="+mn-cs"/>
              </a:rPr>
              <a:t>a mis en évidence quatre niveaux  :</a:t>
            </a:r>
          </a:p>
          <a:p>
            <a:pPr lvl="0"/>
            <a:r>
              <a:rPr kumimoji="1" lang="fr-FR" sz="1000" kern="1200" dirty="0" smtClean="0">
                <a:solidFill>
                  <a:schemeClr val="tx1"/>
                </a:solidFill>
                <a:effectLst/>
                <a:latin typeface="Times New Roman" pitchFamily="18" charset="0"/>
                <a:ea typeface="+mn-ea"/>
                <a:cs typeface="+mn-cs"/>
              </a:rPr>
              <a:t>Le niveau « chapelet » où les noms des nombres n’ont encore aucune individualité. Il s’agit d’une récitation d’une séquence de la comptine en bloc  : « un deux trois quatre… ». Cette séquence verbale peut être énoncée en présence d’objets à dénombrer, mais il ne s’agit que d’une simulation.</a:t>
            </a:r>
          </a:p>
          <a:p>
            <a:pPr lvl="0"/>
            <a:r>
              <a:rPr kumimoji="1" lang="fr-FR" sz="1000" kern="1200" dirty="0" smtClean="0">
                <a:solidFill>
                  <a:schemeClr val="tx1"/>
                </a:solidFill>
                <a:effectLst/>
                <a:latin typeface="Times New Roman" pitchFamily="18" charset="0"/>
                <a:ea typeface="+mn-ea"/>
                <a:cs typeface="+mn-cs"/>
              </a:rPr>
              <a:t>Le niveau « chaîne insécable » où les noms des nombres sont individualisés  : « un-deux-trois-quatre… ». À ce niveau, les enfants ne peuvent pas réciter la comptine à partir d’un mot nombre donné. La séquence constitue toujours un tout insécable. Les items, individualisés, ne peuvent être traités que suivant l’ordre strict dans lequel ils ont été appris. Les enfants sont incapables de réciter la comptine à partir d’un mot nombre donné. La principale capacité qui émerge à ce niveau est celle du comptage jusqu’à </a:t>
            </a:r>
            <a:r>
              <a:rPr kumimoji="1" lang="fr-FR" sz="1000" i="1" kern="1200" dirty="0" smtClean="0">
                <a:solidFill>
                  <a:schemeClr val="tx1"/>
                </a:solidFill>
                <a:effectLst/>
                <a:latin typeface="Times New Roman" pitchFamily="18" charset="0"/>
                <a:ea typeface="+mn-ea"/>
                <a:cs typeface="+mn-cs"/>
              </a:rPr>
              <a:t>n</a:t>
            </a:r>
            <a:r>
              <a:rPr kumimoji="1" lang="fr-FR" sz="1000" kern="1200" dirty="0" smtClean="0">
                <a:solidFill>
                  <a:schemeClr val="tx1"/>
                </a:solidFill>
                <a:effectLst/>
                <a:latin typeface="Times New Roman" pitchFamily="18" charset="0"/>
                <a:ea typeface="+mn-ea"/>
                <a:cs typeface="+mn-cs"/>
              </a:rPr>
              <a:t>. Pour cela l’enfant doit conserver en mémoire le mot nombre auquel il doit parvenir et s’arrêter lorsqu’il est atteint. C’est à ce moment-là que la procédure de comptage peut apparaître pour mesurer la taille d’une collection et que certains enfants peuvent répondre à la question : « Qu’est-ce qui vient après ? » en reprenant la récitation de la comptine depuis le début. Cette période se situe après quatre ans et peut aller au-delà de cinq ans.</a:t>
            </a:r>
          </a:p>
          <a:p>
            <a:pPr lvl="0"/>
            <a:r>
              <a:rPr kumimoji="1" lang="fr-FR" sz="1000" kern="1200" dirty="0" smtClean="0">
                <a:solidFill>
                  <a:schemeClr val="tx1"/>
                </a:solidFill>
                <a:effectLst/>
                <a:latin typeface="Times New Roman" pitchFamily="18" charset="0"/>
                <a:ea typeface="+mn-ea"/>
                <a:cs typeface="+mn-cs"/>
              </a:rPr>
              <a:t>Le niveau « chaîne sécable » où, cette fois, l’entrée dans la chaîne est possible à n’importe quel endroit. L'enfant peut compter à partir de «  </a:t>
            </a:r>
            <a:r>
              <a:rPr kumimoji="1" lang="fr-FR" sz="1000" i="1" kern="1200" dirty="0" smtClean="0">
                <a:solidFill>
                  <a:schemeClr val="tx1"/>
                </a:solidFill>
                <a:effectLst/>
                <a:latin typeface="Times New Roman" pitchFamily="18" charset="0"/>
                <a:ea typeface="+mn-ea"/>
                <a:cs typeface="+mn-cs"/>
              </a:rPr>
              <a:t> x</a:t>
            </a:r>
            <a:r>
              <a:rPr kumimoji="1" lang="fr-FR" sz="1000" kern="1200" dirty="0" smtClean="0">
                <a:solidFill>
                  <a:schemeClr val="tx1"/>
                </a:solidFill>
                <a:effectLst/>
                <a:latin typeface="Times New Roman" pitchFamily="18" charset="0"/>
                <a:ea typeface="+mn-ea"/>
                <a:cs typeface="+mn-cs"/>
              </a:rPr>
              <a:t>  » et « de  </a:t>
            </a:r>
            <a:r>
              <a:rPr kumimoji="1" lang="fr-FR" sz="1000" i="1" kern="1200" dirty="0" smtClean="0">
                <a:solidFill>
                  <a:schemeClr val="tx1"/>
                </a:solidFill>
                <a:effectLst/>
                <a:latin typeface="Times New Roman" pitchFamily="18" charset="0"/>
                <a:ea typeface="+mn-ea"/>
                <a:cs typeface="+mn-cs"/>
              </a:rPr>
              <a:t>x</a:t>
            </a:r>
            <a:r>
              <a:rPr kumimoji="1" lang="fr-FR" sz="1000" kern="1200" dirty="0" smtClean="0">
                <a:solidFill>
                  <a:schemeClr val="tx1"/>
                </a:solidFill>
                <a:effectLst/>
                <a:latin typeface="Times New Roman" pitchFamily="18" charset="0"/>
                <a:ea typeface="+mn-ea"/>
                <a:cs typeface="+mn-cs"/>
              </a:rPr>
              <a:t>  jusqu’à  </a:t>
            </a:r>
            <a:r>
              <a:rPr kumimoji="1" lang="fr-FR" sz="1000" i="1" kern="1200" dirty="0" smtClean="0">
                <a:solidFill>
                  <a:schemeClr val="tx1"/>
                </a:solidFill>
                <a:effectLst/>
                <a:latin typeface="Times New Roman" pitchFamily="18" charset="0"/>
                <a:ea typeface="+mn-ea"/>
                <a:cs typeface="+mn-cs"/>
              </a:rPr>
              <a:t>y</a:t>
            </a:r>
            <a:r>
              <a:rPr kumimoji="1" lang="fr-FR" sz="1000" kern="1200" dirty="0" smtClean="0">
                <a:solidFill>
                  <a:schemeClr val="tx1"/>
                </a:solidFill>
                <a:effectLst/>
                <a:latin typeface="Times New Roman" pitchFamily="18" charset="0"/>
                <a:ea typeface="+mn-ea"/>
                <a:cs typeface="+mn-cs"/>
              </a:rPr>
              <a:t>  ». En principe, ce niveau est atteint par tous les enfants de six ans. Là, les élèves peuvent utiliser le </a:t>
            </a:r>
            <a:r>
              <a:rPr kumimoji="1" lang="fr-FR" sz="1000" kern="1200" dirty="0" err="1" smtClean="0">
                <a:solidFill>
                  <a:schemeClr val="tx1"/>
                </a:solidFill>
                <a:effectLst/>
                <a:latin typeface="Times New Roman" pitchFamily="18" charset="0"/>
                <a:ea typeface="+mn-ea"/>
                <a:cs typeface="+mn-cs"/>
              </a:rPr>
              <a:t>surcomptage</a:t>
            </a:r>
            <a:r>
              <a:rPr kumimoji="1" lang="fr-FR" sz="1000" kern="1200" dirty="0" smtClean="0">
                <a:solidFill>
                  <a:schemeClr val="tx1"/>
                </a:solidFill>
                <a:effectLst/>
                <a:latin typeface="Times New Roman" pitchFamily="18" charset="0"/>
                <a:ea typeface="+mn-ea"/>
                <a:cs typeface="+mn-cs"/>
              </a:rPr>
              <a:t> pour résoudre certains problèmes additifs. Ils peuvent aussi déterminer si un nombre est plus grand qu’un autre en référence à la comptine numérique. Ils ont encore du mal à compter à rebours.</a:t>
            </a:r>
          </a:p>
          <a:p>
            <a:pPr lvl="0"/>
            <a:r>
              <a:rPr kumimoji="1" lang="fr-FR" sz="1000" kern="1200" dirty="0" smtClean="0">
                <a:solidFill>
                  <a:schemeClr val="tx1"/>
                </a:solidFill>
                <a:effectLst/>
                <a:latin typeface="Times New Roman" pitchFamily="18" charset="0"/>
                <a:ea typeface="+mn-ea"/>
                <a:cs typeface="+mn-cs"/>
              </a:rPr>
              <a:t>Le niveau de la « chaîne terminale » où les mots nombres qui la constituent peuvent être traités comme des entités distinctes qui ne sont pas seulement produites, mais qui peuvent être dénombrées. À partir de six ou sept ans, les enfants peuvent compter  </a:t>
            </a:r>
            <a:r>
              <a:rPr kumimoji="1" lang="fr-FR" sz="1000" i="1" kern="1200" dirty="0" smtClean="0">
                <a:solidFill>
                  <a:schemeClr val="tx1"/>
                </a:solidFill>
                <a:effectLst/>
                <a:latin typeface="Times New Roman" pitchFamily="18" charset="0"/>
                <a:ea typeface="+mn-ea"/>
                <a:cs typeface="+mn-cs"/>
              </a:rPr>
              <a:t>n nombres à partir de x</a:t>
            </a:r>
            <a:r>
              <a:rPr kumimoji="1" lang="fr-FR" sz="1000" kern="1200" dirty="0" smtClean="0">
                <a:solidFill>
                  <a:schemeClr val="tx1"/>
                </a:solidFill>
                <a:effectLst/>
                <a:latin typeface="Times New Roman" pitchFamily="18" charset="0"/>
                <a:ea typeface="+mn-ea"/>
                <a:cs typeface="+mn-cs"/>
              </a:rPr>
              <a:t>. Le comptage à rebours progresse.</a:t>
            </a:r>
          </a:p>
          <a:p>
            <a:r>
              <a:rPr kumimoji="1" lang="fr-FR" sz="1000" kern="1200" dirty="0" smtClean="0">
                <a:solidFill>
                  <a:schemeClr val="tx1"/>
                </a:solidFill>
                <a:effectLst/>
                <a:latin typeface="Times New Roman" pitchFamily="18" charset="0"/>
                <a:ea typeface="+mn-ea"/>
                <a:cs typeface="+mn-cs"/>
              </a:rPr>
              <a:t>Pour que la chaîne verbale orale puisse être opérationnelle du point de vue de la désignation des nombres et donc de la mise en place du concept de nombre, il faut donc une longue période d’acquisition. De plus, la syntaxe sous-jacente à notre système de mots qui composent la suite verbale n’est pas régulière ce qui rend plus difficile sa mémorisation.</a:t>
            </a:r>
          </a:p>
          <a:p>
            <a:pPr eaLnBrk="1" hangingPunct="1">
              <a:defRPr/>
            </a:pPr>
            <a:r>
              <a:rPr lang="fr-FR" sz="1000" dirty="0" smtClean="0">
                <a:cs typeface="Arial" pitchFamily="34" charset="0"/>
              </a:rPr>
              <a:t>Vers 5-6 ans, la suite orale des nombres devient une chaîne sécable pour l’enfant, qui permet alors de déterminer le nombre d’objets d’une collection.</a:t>
            </a:r>
          </a:p>
          <a:p>
            <a:pPr eaLnBrk="1" hangingPunct="1">
              <a:defRPr/>
            </a:pPr>
            <a:r>
              <a:rPr lang="fr-FR" sz="1000" dirty="0" smtClean="0">
                <a:cs typeface="Arial" pitchFamily="34" charset="0"/>
              </a:rPr>
              <a:t>Cependant la capacité à envisager la suite numérique comme une suite de mots indépendants n’est pas suffisante pour dénombrer. </a:t>
            </a:r>
            <a:endParaRPr kumimoji="1" lang="fr-FR" sz="1000" kern="1200" dirty="0" smtClean="0">
              <a:solidFill>
                <a:schemeClr val="tx1"/>
              </a:solidFill>
              <a:effectLst/>
              <a:latin typeface="Times New Roman" pitchFamily="18" charset="0"/>
              <a:ea typeface="+mn-ea"/>
              <a:cs typeface="+mn-cs"/>
            </a:endParaRPr>
          </a:p>
          <a:p>
            <a:pPr eaLnBrk="1" hangingPunct="1">
              <a:lnSpc>
                <a:spcPct val="90000"/>
              </a:lnSpc>
              <a:defRPr/>
            </a:pPr>
            <a:r>
              <a:rPr lang="fr-FR" sz="1000" b="0" u="sng" dirty="0" smtClean="0">
                <a:cs typeface="Arial" pitchFamily="34" charset="0"/>
              </a:rPr>
              <a:t>Comprendre la notion de chaîne orale: </a:t>
            </a:r>
            <a:r>
              <a:rPr lang="fr-FR" sz="1000" dirty="0" smtClean="0">
                <a:cs typeface="Arial" pitchFamily="34" charset="0"/>
              </a:rPr>
              <a:t>c’est la suite des mots nombre , associée à l’opérateur suivant , cette chaîne est ordonnée par une structure temporelle , 9 est plus grand que 7 parce que le mot «  neuf » est récité après le mot « sept ». Savoir énumérer est nécessaire pour dénombrer. La capacité à énumérer une collection peut être travaillée tout au long de l’école maternelle et peut être reprise en CP si nécessaire car sa non maîtrise peut être la cause de difficultés dans le comptage dénombrement chez certains élèves.</a:t>
            </a:r>
          </a:p>
          <a:p>
            <a:pPr eaLnBrk="1" hangingPunct="1">
              <a:lnSpc>
                <a:spcPct val="90000"/>
              </a:lnSpc>
              <a:defRPr/>
            </a:pPr>
            <a:r>
              <a:rPr lang="fr-FR" sz="1000" dirty="0" smtClean="0">
                <a:cs typeface="Arial" pitchFamily="34" charset="0"/>
              </a:rPr>
              <a:t>Très souvent la comptine que récite l’enfant se subdivise en trois partie avant d’être totalement acquise:</a:t>
            </a:r>
          </a:p>
          <a:p>
            <a:pPr eaLnBrk="1" hangingPunct="1">
              <a:lnSpc>
                <a:spcPct val="90000"/>
              </a:lnSpc>
              <a:defRPr/>
            </a:pPr>
            <a:r>
              <a:rPr lang="fr-FR" sz="1000" dirty="0" smtClean="0">
                <a:cs typeface="Arial" pitchFamily="34" charset="0"/>
              </a:rPr>
              <a:t>Une partie conventionnelle et stable : l’enfant récite facilement cette partie , sans erreur et est capable de le faire plusieurs fois de suite </a:t>
            </a:r>
          </a:p>
          <a:p>
            <a:pPr eaLnBrk="1" hangingPunct="1">
              <a:lnSpc>
                <a:spcPct val="90000"/>
              </a:lnSpc>
              <a:defRPr/>
            </a:pPr>
            <a:r>
              <a:rPr lang="fr-FR" sz="1000" dirty="0" smtClean="0">
                <a:cs typeface="Arial" pitchFamily="34" charset="0"/>
              </a:rPr>
              <a:t>Une partie stable mais non conventionnelle, à partir d’un certain rang, il récite toujours mais oublie des nombres toujours les mêmes. </a:t>
            </a:r>
          </a:p>
          <a:p>
            <a:pPr eaLnBrk="1" hangingPunct="1">
              <a:lnSpc>
                <a:spcPct val="90000"/>
              </a:lnSpc>
              <a:defRPr/>
            </a:pPr>
            <a:r>
              <a:rPr lang="fr-FR" sz="1000" dirty="0" smtClean="0">
                <a:cs typeface="Arial" pitchFamily="34" charset="0"/>
              </a:rPr>
              <a:t>Pour certains élèves , différents mots sont plus difficile à retenir que d’autres et à prononcer ex: onze , douze… le –</a:t>
            </a:r>
            <a:r>
              <a:rPr lang="fr-FR" sz="1000" dirty="0" err="1" smtClean="0">
                <a:cs typeface="Arial" pitchFamily="34" charset="0"/>
              </a:rPr>
              <a:t>ze</a:t>
            </a:r>
            <a:r>
              <a:rPr lang="fr-FR" sz="1000" dirty="0" smtClean="0">
                <a:cs typeface="Arial" pitchFamily="34" charset="0"/>
              </a:rPr>
              <a:t> en deuxième syllabe entraîne une difficulté de mémorisation. Dans la suite numérique les irrégularités sont nombreuses, ainsi que des ruptures dans la prononciation , d’où certaines difficultés à rendre stable la récitation de la chaîne : «  un, deux, trois, cinq, neuf, six… », des élèves expriment ce besoin de régularité en récitant la chaîne : (neuf), (dix), (dix-un), </a:t>
            </a:r>
            <a:r>
              <a:rPr lang="fr-FR" sz="1000" dirty="0" err="1" smtClean="0">
                <a:cs typeface="Arial" pitchFamily="34" charset="0"/>
              </a:rPr>
              <a:t>dix-deux</a:t>
            </a:r>
            <a:r>
              <a:rPr lang="fr-FR" sz="1000" dirty="0" smtClean="0">
                <a:cs typeface="Arial" pitchFamily="34" charset="0"/>
              </a:rPr>
              <a:t>), on doit prendre en compte ce besoin </a:t>
            </a:r>
          </a:p>
          <a:p>
            <a:pPr eaLnBrk="1" hangingPunct="1">
              <a:lnSpc>
                <a:spcPct val="90000"/>
              </a:lnSpc>
              <a:defRPr/>
            </a:pPr>
            <a:r>
              <a:rPr lang="fr-FR" sz="1000" dirty="0" smtClean="0">
                <a:cs typeface="Arial" pitchFamily="34" charset="0"/>
              </a:rPr>
              <a:t> Une partie ni stable ni conventionnelle , il donne des nombres au hasard.</a:t>
            </a:r>
          </a:p>
          <a:p>
            <a:pPr eaLnBrk="1" hangingPunct="1">
              <a:lnSpc>
                <a:spcPct val="90000"/>
              </a:lnSpc>
              <a:defRPr/>
            </a:pPr>
            <a:r>
              <a:rPr lang="fr-FR" sz="1000" b="0" u="sng" dirty="0" smtClean="0">
                <a:cs typeface="Arial" pitchFamily="34" charset="0"/>
              </a:rPr>
              <a:t>La comptine n’est pas sécable </a:t>
            </a:r>
            <a:r>
              <a:rPr lang="fr-FR" sz="1000" dirty="0" smtClean="0">
                <a:cs typeface="Arial" pitchFamily="34" charset="0"/>
              </a:rPr>
              <a:t>: « chaîne en chapelet », tous les mots sont attachés , sans capacité à sectionner. Quand le maître demande « montre moi jusqu’à combien , tu sais compter » , l’élève prend son souffle et « débite » les mots sans s’arrêter , si le maître l’interrompt , il ne peut pas reprendre.</a:t>
            </a:r>
          </a:p>
          <a:p>
            <a:pPr eaLnBrk="1" hangingPunct="1">
              <a:lnSpc>
                <a:spcPct val="90000"/>
              </a:lnSpc>
              <a:defRPr/>
            </a:pPr>
            <a:r>
              <a:rPr lang="fr-FR" sz="1000" dirty="0" smtClean="0">
                <a:cs typeface="Arial" pitchFamily="34" charset="0"/>
              </a:rPr>
              <a:t>Après la chaîne en «  chapelet », on peut parfois distinguer la chaîne non sécable mais où les mots sont distincts , l’élève repart toujours de « 1 » mais si l’enseignante lui fournit un début « six, sept, … Tu continues… », il peut poursuivre.</a:t>
            </a:r>
          </a:p>
          <a:p>
            <a:pPr eaLnBrk="1" hangingPunct="1">
              <a:lnSpc>
                <a:spcPct val="90000"/>
              </a:lnSpc>
              <a:defRPr/>
            </a:pPr>
            <a:r>
              <a:rPr lang="fr-FR" sz="1000" b="0" u="sng" dirty="0" smtClean="0">
                <a:cs typeface="Arial" pitchFamily="34" charset="0"/>
              </a:rPr>
              <a:t>Enfin , la chaîne orale devient « sécable » : </a:t>
            </a:r>
            <a:r>
              <a:rPr lang="fr-FR" sz="1000" dirty="0" smtClean="0">
                <a:cs typeface="Arial" pitchFamily="34" charset="0"/>
              </a:rPr>
              <a:t>les mots nombres sont distincts et l’élève repart de lui même , sans amorce. </a:t>
            </a:r>
          </a:p>
          <a:p>
            <a:pPr eaLnBrk="1" hangingPunct="1">
              <a:lnSpc>
                <a:spcPct val="90000"/>
              </a:lnSpc>
              <a:defRPr/>
            </a:pPr>
            <a:r>
              <a:rPr lang="fr-FR" sz="1000" dirty="0" smtClean="0">
                <a:cs typeface="Arial" pitchFamily="34" charset="0"/>
              </a:rPr>
              <a:t>Le passage d’un type de chaîne à l’autre fait partie d’un apprentissage , mais il faut être conscient que c’est une activité langagière.</a:t>
            </a:r>
          </a:p>
          <a:p>
            <a:pPr eaLnBrk="1" hangingPunct="1">
              <a:lnSpc>
                <a:spcPct val="90000"/>
              </a:lnSpc>
              <a:defRPr/>
            </a:pPr>
            <a:r>
              <a:rPr lang="fr-FR" sz="1000" dirty="0" smtClean="0">
                <a:cs typeface="Arial" pitchFamily="34" charset="0"/>
              </a:rPr>
              <a:t>Quelques rituels pour organiser la progressivité de l’apprentissage de la comptine numérique :</a:t>
            </a:r>
          </a:p>
          <a:p>
            <a:pPr eaLnBrk="1" hangingPunct="1">
              <a:lnSpc>
                <a:spcPct val="90000"/>
              </a:lnSpc>
              <a:buFontTx/>
              <a:buChar char="-"/>
              <a:defRPr/>
            </a:pPr>
            <a:r>
              <a:rPr lang="fr-FR" sz="1000" dirty="0" smtClean="0">
                <a:cs typeface="Arial" pitchFamily="34" charset="0"/>
              </a:rPr>
              <a:t>La maîtresse compte les élèves , en touchant effectivement chaque enfant à chaque nombre ;</a:t>
            </a:r>
          </a:p>
          <a:p>
            <a:pPr eaLnBrk="1" hangingPunct="1">
              <a:lnSpc>
                <a:spcPct val="90000"/>
              </a:lnSpc>
              <a:buFontTx/>
              <a:buChar char="-"/>
              <a:defRPr/>
            </a:pPr>
            <a:r>
              <a:rPr lang="fr-FR" sz="1000" dirty="0" smtClean="0">
                <a:cs typeface="Arial" pitchFamily="34" charset="0"/>
              </a:rPr>
              <a:t>Chaque élève compte en silence et l’enseignant touche les élèves , de temps en temps la maîtresse dit à haute voix où elle en est ;</a:t>
            </a:r>
          </a:p>
          <a:p>
            <a:pPr eaLnBrk="1" hangingPunct="1">
              <a:lnSpc>
                <a:spcPct val="90000"/>
              </a:lnSpc>
              <a:buFontTx/>
              <a:buChar char="-"/>
              <a:defRPr/>
            </a:pPr>
            <a:r>
              <a:rPr lang="fr-FR" sz="1000" dirty="0" smtClean="0">
                <a:cs typeface="Arial" pitchFamily="34" charset="0"/>
              </a:rPr>
              <a:t>Un élève ne compte que les filles , que les garçons ;</a:t>
            </a:r>
          </a:p>
          <a:p>
            <a:pPr eaLnBrk="1" hangingPunct="1">
              <a:lnSpc>
                <a:spcPct val="90000"/>
              </a:lnSpc>
              <a:buFontTx/>
              <a:buChar char="-"/>
              <a:defRPr/>
            </a:pPr>
            <a:r>
              <a:rPr lang="fr-FR" sz="1000" dirty="0" smtClean="0">
                <a:cs typeface="Arial" pitchFamily="34" charset="0"/>
              </a:rPr>
              <a:t>Hier on était le , aujourd’hui on est le… ;</a:t>
            </a:r>
          </a:p>
          <a:p>
            <a:pPr eaLnBrk="1" hangingPunct="1">
              <a:lnSpc>
                <a:spcPct val="90000"/>
              </a:lnSpc>
              <a:defRPr/>
            </a:pPr>
            <a:r>
              <a:rPr lang="fr-FR" sz="1000" b="0" u="sng" dirty="0" smtClean="0">
                <a:cs typeface="Arial" pitchFamily="34" charset="0"/>
              </a:rPr>
              <a:t>Pour enseigner la comptine numérique, on peut utiliser les rituels, les comptines, les livres à compter.</a:t>
            </a:r>
          </a:p>
          <a:p>
            <a:pPr eaLnBrk="1" hangingPunct="1">
              <a:lnSpc>
                <a:spcPct val="90000"/>
              </a:lnSpc>
              <a:defRPr/>
            </a:pPr>
            <a:r>
              <a:rPr lang="fr-FR" sz="1000" b="0" u="sng" dirty="0" smtClean="0">
                <a:cs typeface="Arial" pitchFamily="34" charset="0"/>
              </a:rPr>
              <a:t>Chaque comptine possède un objectif d’apprentissage </a:t>
            </a:r>
            <a:r>
              <a:rPr lang="fr-FR" sz="1000" dirty="0" smtClean="0">
                <a:cs typeface="Arial" pitchFamily="34" charset="0"/>
              </a:rPr>
              <a:t>: certaines comptines sont intéressantes en MS  car elles permettent d’initier le passage de la « suite chapelet » à la suite « sécable ». Il s’agit aussi de construire un rapport conscient entre cette récitation (du « langage » mémorisé ou automatisé) et les quantités. Ce rapport si il est évident pour certains élèves, pour d’autres il est plus difficile. </a:t>
            </a:r>
          </a:p>
          <a:p>
            <a:pPr eaLnBrk="1" hangingPunct="1">
              <a:lnSpc>
                <a:spcPct val="90000"/>
              </a:lnSpc>
              <a:defRPr/>
            </a:pPr>
            <a:r>
              <a:rPr lang="fr-FR" sz="1000" b="0" u="sng" dirty="0" smtClean="0">
                <a:cs typeface="Arial" pitchFamily="34" charset="0"/>
              </a:rPr>
              <a:t>A chaque comptine son objectif : </a:t>
            </a:r>
          </a:p>
          <a:p>
            <a:pPr eaLnBrk="1" hangingPunct="1">
              <a:lnSpc>
                <a:spcPct val="90000"/>
              </a:lnSpc>
              <a:buFontTx/>
              <a:buChar char="-"/>
              <a:defRPr/>
            </a:pPr>
            <a:r>
              <a:rPr lang="fr-FR" sz="1000" dirty="0" smtClean="0">
                <a:cs typeface="Arial" pitchFamily="34" charset="0"/>
              </a:rPr>
              <a:t>Apprendre à dire la comptine sans se tromper </a:t>
            </a:r>
          </a:p>
          <a:p>
            <a:pPr eaLnBrk="1" hangingPunct="1">
              <a:lnSpc>
                <a:spcPct val="90000"/>
              </a:lnSpc>
              <a:buFontTx/>
              <a:buChar char="-"/>
              <a:defRPr/>
            </a:pPr>
            <a:r>
              <a:rPr lang="fr-FR" sz="1000" dirty="0" smtClean="0">
                <a:cs typeface="Arial" pitchFamily="34" charset="0"/>
              </a:rPr>
              <a:t>Apprendre à couper la comptine </a:t>
            </a:r>
          </a:p>
          <a:p>
            <a:pPr eaLnBrk="1" hangingPunct="1">
              <a:lnSpc>
                <a:spcPct val="90000"/>
              </a:lnSpc>
              <a:buFontTx/>
              <a:buChar char="-"/>
              <a:defRPr/>
            </a:pPr>
            <a:r>
              <a:rPr lang="fr-FR" sz="1000" dirty="0" smtClean="0">
                <a:cs typeface="Arial" pitchFamily="34" charset="0"/>
              </a:rPr>
              <a:t>Apprendre à dire la comptine à partir de n’importe quel nombre </a:t>
            </a:r>
          </a:p>
          <a:p>
            <a:pPr eaLnBrk="1" hangingPunct="1">
              <a:lnSpc>
                <a:spcPct val="90000"/>
              </a:lnSpc>
              <a:buFontTx/>
              <a:buChar char="-"/>
              <a:defRPr/>
            </a:pPr>
            <a:r>
              <a:rPr lang="fr-FR" sz="1000" dirty="0" smtClean="0">
                <a:cs typeface="Arial" pitchFamily="34" charset="0"/>
              </a:rPr>
              <a:t>Compter à rebours </a:t>
            </a:r>
          </a:p>
          <a:p>
            <a:pPr eaLnBrk="1" hangingPunct="1">
              <a:lnSpc>
                <a:spcPct val="90000"/>
              </a:lnSpc>
              <a:buFontTx/>
              <a:buNone/>
              <a:defRPr/>
            </a:pPr>
            <a:r>
              <a:rPr lang="fr-FR" sz="1000" b="0" u="sng" dirty="0" smtClean="0">
                <a:cs typeface="Arial" pitchFamily="34" charset="0"/>
              </a:rPr>
              <a:t>Progressivité</a:t>
            </a:r>
          </a:p>
          <a:p>
            <a:pPr eaLnBrk="1" hangingPunct="1">
              <a:lnSpc>
                <a:spcPct val="90000"/>
              </a:lnSpc>
              <a:buFontTx/>
              <a:buNone/>
              <a:defRPr/>
            </a:pPr>
            <a:r>
              <a:rPr lang="fr-FR" sz="1000" dirty="0" smtClean="0">
                <a:cs typeface="Arial" pitchFamily="34" charset="0"/>
              </a:rPr>
              <a:t>La suite orale doit</a:t>
            </a:r>
            <a:r>
              <a:rPr lang="fr-FR" sz="1000" baseline="0" dirty="0" smtClean="0">
                <a:cs typeface="Arial" pitchFamily="34" charset="0"/>
              </a:rPr>
              <a:t> être stable, ordonnée segmentée et suffisamment longue.</a:t>
            </a:r>
          </a:p>
          <a:p>
            <a:pPr eaLnBrk="1" hangingPunct="1">
              <a:lnSpc>
                <a:spcPct val="90000"/>
              </a:lnSpc>
              <a:buFontTx/>
              <a:buNone/>
              <a:defRPr/>
            </a:pPr>
            <a:r>
              <a:rPr lang="fr-FR" sz="1000" baseline="0" dirty="0" smtClean="0">
                <a:cs typeface="Arial" pitchFamily="34" charset="0"/>
              </a:rPr>
              <a:t>Les premiers éléments peuvent être mis en place jusqu’à 5 ou 6 et étendus progressivement jusqu’à 30 en fin de GS</a:t>
            </a:r>
            <a:endParaRPr lang="fr-FR" sz="1000" dirty="0" smtClean="0">
              <a:cs typeface="Arial" pitchFamily="34" charset="0"/>
            </a:endParaRPr>
          </a:p>
          <a:p>
            <a:endParaRPr kumimoji="1" lang="fr-FR" sz="1200" kern="1200" dirty="0" smtClean="0">
              <a:solidFill>
                <a:schemeClr val="tx1"/>
              </a:solidFill>
              <a:effectLst/>
              <a:latin typeface="Times New Roman" pitchFamily="18"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6</a:t>
            </a:fld>
            <a:endParaRPr lang="fr-FR"/>
          </a:p>
        </p:txBody>
      </p:sp>
    </p:spTree>
    <p:extLst>
      <p:ext uri="{BB962C8B-B14F-4D97-AF65-F5344CB8AC3E}">
        <p14:creationId xmlns:p14="http://schemas.microsoft.com/office/powerpoint/2010/main" val="975095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kern="1200" dirty="0" smtClean="0">
                <a:solidFill>
                  <a:schemeClr val="tx1"/>
                </a:solidFill>
                <a:effectLst/>
                <a:latin typeface="Times New Roman" pitchFamily="18" charset="0"/>
                <a:ea typeface="+mn-ea"/>
                <a:cs typeface="+mn-cs"/>
              </a:rPr>
              <a:t>La premières</a:t>
            </a:r>
            <a:r>
              <a:rPr kumimoji="1" lang="fr-FR" sz="1000" kern="1200" baseline="0" dirty="0" smtClean="0">
                <a:solidFill>
                  <a:schemeClr val="tx1"/>
                </a:solidFill>
                <a:effectLst/>
                <a:latin typeface="Times New Roman" pitchFamily="18" charset="0"/>
                <a:ea typeface="+mn-ea"/>
                <a:cs typeface="+mn-cs"/>
              </a:rPr>
              <a:t> écritures chiffrées ne doivent pas être introduites précocement mais progressivement.</a:t>
            </a:r>
          </a:p>
          <a:p>
            <a:r>
              <a:rPr kumimoji="1" lang="fr-FR" sz="1000" kern="1200" baseline="0" dirty="0" smtClean="0">
                <a:solidFill>
                  <a:schemeClr val="tx1"/>
                </a:solidFill>
                <a:effectLst/>
                <a:latin typeface="Times New Roman" pitchFamily="18" charset="0"/>
                <a:ea typeface="+mn-ea"/>
                <a:cs typeface="+mn-cs"/>
              </a:rPr>
              <a:t>Dans des situations concrètes répondant à un besoin de communication.</a:t>
            </a:r>
          </a:p>
          <a:p>
            <a:r>
              <a:rPr kumimoji="1" lang="fr-FR" sz="1000" kern="1200" baseline="0" dirty="0" smtClean="0">
                <a:solidFill>
                  <a:schemeClr val="tx1"/>
                </a:solidFill>
                <a:effectLst/>
                <a:latin typeface="Times New Roman" pitchFamily="18" charset="0"/>
                <a:ea typeface="+mn-ea"/>
                <a:cs typeface="+mn-cs"/>
              </a:rPr>
              <a:t>Elle doit être conduite avec la même rigueur que l’apprentissage de  l’écriture des lettres à partir de 4 ans</a:t>
            </a:r>
            <a:endParaRPr kumimoji="1" lang="fr-FR" sz="1000" kern="1200" dirty="0" smtClean="0">
              <a:solidFill>
                <a:schemeClr val="tx1"/>
              </a:solidFill>
              <a:effectLst/>
              <a:latin typeface="Times New Roman" pitchFamily="18" charset="0"/>
              <a:ea typeface="+mn-ea"/>
              <a:cs typeface="+mn-cs"/>
            </a:endParaRPr>
          </a:p>
          <a:p>
            <a:r>
              <a:rPr kumimoji="1" lang="fr-FR" sz="1000" b="1" kern="1200" dirty="0" smtClean="0">
                <a:solidFill>
                  <a:schemeClr val="tx1"/>
                </a:solidFill>
                <a:effectLst/>
                <a:latin typeface="Times New Roman" pitchFamily="18" charset="0"/>
                <a:ea typeface="+mn-ea"/>
                <a:cs typeface="+mn-cs"/>
              </a:rPr>
              <a:t>Le recours à l’écriture chiffrée</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En grande section, autant la plupart des élèves ont recours aux mots qui désignent les nombres pour mémoriser une quantité, autant il n’est pas naturel pour eux d’utiliser d’emblée les écritures chiffrées pour le faire. L’enseignant devra donc proposer des occasions pour que ces dernières puissent peu à peu devenir opérationnelles.</a:t>
            </a:r>
          </a:p>
          <a:p>
            <a:endParaRPr kumimoji="1" lang="fr-FR" sz="1000" kern="1200" dirty="0" smtClean="0">
              <a:solidFill>
                <a:schemeClr val="tx1"/>
              </a:solidFill>
              <a:effectLst/>
              <a:latin typeface="Times New Roman" pitchFamily="18" charset="0"/>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7</a:t>
            </a:fld>
            <a:endParaRPr lang="fr-FR"/>
          </a:p>
        </p:txBody>
      </p:sp>
    </p:spTree>
    <p:extLst>
      <p:ext uri="{BB962C8B-B14F-4D97-AF65-F5344CB8AC3E}">
        <p14:creationId xmlns:p14="http://schemas.microsoft.com/office/powerpoint/2010/main" val="975095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0" u="sng" kern="1200" dirty="0" smtClean="0">
                <a:solidFill>
                  <a:schemeClr val="tx1"/>
                </a:solidFill>
                <a:effectLst/>
                <a:latin typeface="Times New Roman" pitchFamily="18" charset="0"/>
                <a:ea typeface="+mn-ea"/>
                <a:cs typeface="+mn-cs"/>
              </a:rPr>
              <a:t>Qu’appelle-t-on le dénombrement ?</a:t>
            </a:r>
          </a:p>
          <a:p>
            <a:pPr eaLnBrk="1" hangingPunct="1">
              <a:defRPr/>
            </a:pPr>
            <a:r>
              <a:rPr lang="fr-FR" sz="1000" dirty="0" smtClean="0">
                <a:cs typeface="Arial" pitchFamily="34" charset="0"/>
              </a:rPr>
              <a:t>« </a:t>
            </a:r>
            <a:r>
              <a:rPr lang="fr-FR" sz="1000" i="1" dirty="0" smtClean="0">
                <a:cs typeface="Arial" pitchFamily="34" charset="0"/>
              </a:rPr>
              <a:t>procédure, quelle qu’elle soit, qui permet de déterminer le nombre d’éléments d’une collection. […] D. VALENTIN</a:t>
            </a:r>
            <a:endParaRPr lang="fr-FR" sz="1000" b="1" i="1" dirty="0" smtClean="0">
              <a:cs typeface="Arial" pitchFamily="34" charset="0"/>
            </a:endParaRPr>
          </a:p>
          <a:p>
            <a:pPr eaLnBrk="1" hangingPunct="1">
              <a:defRPr/>
            </a:pPr>
            <a:r>
              <a:rPr lang="fr-FR" sz="1000" b="1" i="1" dirty="0" smtClean="0">
                <a:cs typeface="Arial" pitchFamily="34" charset="0"/>
              </a:rPr>
              <a:t> « </a:t>
            </a:r>
            <a:r>
              <a:rPr lang="fr-FR" sz="1000" i="1" dirty="0" smtClean="0">
                <a:cs typeface="Arial" pitchFamily="34" charset="0"/>
              </a:rPr>
              <a:t>Dénombrer c’est utiliser les mots nombres pour quantifier, pour donner le nombre d’éléments ou d’objets contenu dans une collection</a:t>
            </a:r>
            <a:r>
              <a:rPr lang="fr-FR" sz="1000" dirty="0" smtClean="0">
                <a:cs typeface="Arial" pitchFamily="34" charset="0"/>
              </a:rPr>
              <a:t>. » R. BRISSIAUD</a:t>
            </a:r>
          </a:p>
          <a:p>
            <a:r>
              <a:rPr kumimoji="1" lang="fr-FR" sz="1000" kern="1200" dirty="0" smtClean="0">
                <a:solidFill>
                  <a:schemeClr val="tx1"/>
                </a:solidFill>
                <a:effectLst/>
                <a:latin typeface="Times New Roman" pitchFamily="18" charset="0"/>
                <a:ea typeface="+mn-ea"/>
                <a:cs typeface="+mn-cs"/>
              </a:rPr>
              <a:t>Plusieurs sens peuvent être donnés à ce mot. Littéralement, « dénombrer » signifie « extraire un nombre de ».</a:t>
            </a:r>
          </a:p>
          <a:p>
            <a:r>
              <a:rPr kumimoji="1" lang="fr-FR" sz="1000" kern="1200" dirty="0" smtClean="0">
                <a:solidFill>
                  <a:schemeClr val="tx1"/>
                </a:solidFill>
                <a:effectLst/>
                <a:latin typeface="Times New Roman" pitchFamily="18" charset="0"/>
                <a:ea typeface="+mn-ea"/>
                <a:cs typeface="+mn-cs"/>
              </a:rPr>
              <a:t>Pour certains, le mot « dénombrement » est associé à la procédure de comptage qui met en correspondance terme à terme les éléments d’une collection avec les mots de la comptine numérique et à la propriété du dernier mot énoncé qui désigne le nombre d’éléments de la collection.</a:t>
            </a:r>
          </a:p>
          <a:p>
            <a:r>
              <a:rPr kumimoji="1" lang="fr-FR" sz="1000" kern="1200" dirty="0" smtClean="0">
                <a:solidFill>
                  <a:schemeClr val="tx1"/>
                </a:solidFill>
                <a:effectLst/>
                <a:latin typeface="Times New Roman" pitchFamily="18" charset="0"/>
                <a:ea typeface="+mn-ea"/>
                <a:cs typeface="+mn-cs"/>
              </a:rPr>
              <a:t>Pour d’autres, le terme de « dénombrement » est employé pour désigner uniquement l’association d’une quantité à un nombre. </a:t>
            </a:r>
          </a:p>
          <a:p>
            <a:r>
              <a:rPr kumimoji="1" lang="fr-FR" sz="1000" kern="1200" dirty="0" err="1" smtClean="0">
                <a:solidFill>
                  <a:schemeClr val="tx1"/>
                </a:solidFill>
                <a:effectLst/>
                <a:latin typeface="Times New Roman" pitchFamily="18" charset="0"/>
                <a:ea typeface="+mn-ea"/>
                <a:cs typeface="+mn-cs"/>
              </a:rPr>
              <a:t>Brissiaud</a:t>
            </a:r>
            <a:r>
              <a:rPr kumimoji="1" lang="fr-FR" sz="1000" kern="1200" dirty="0" smtClean="0">
                <a:solidFill>
                  <a:schemeClr val="tx1"/>
                </a:solidFill>
                <a:effectLst/>
                <a:latin typeface="Times New Roman" pitchFamily="18" charset="0"/>
                <a:ea typeface="+mn-ea"/>
                <a:cs typeface="+mn-cs"/>
              </a:rPr>
              <a:t> utilise la définition littérale du verbe dénombrer  : « extraire un nombre de » et lui associe donc toute procédure permettant d’accéder au nombre. Dans ce cas, la procédure de comptage est une de celles qui permettent d’accéder au nombre. Tout comme lui, nous avons choisi d’associer au mot dénombrement toute procédure permettant d’accéder au nombre.</a:t>
            </a:r>
          </a:p>
          <a:p>
            <a:r>
              <a:rPr kumimoji="1" lang="fr-FR" sz="1000" kern="1200" dirty="0" smtClean="0">
                <a:solidFill>
                  <a:schemeClr val="tx1"/>
                </a:solidFill>
                <a:effectLst/>
                <a:latin typeface="Times New Roman" pitchFamily="18" charset="0"/>
                <a:ea typeface="+mn-ea"/>
                <a:cs typeface="+mn-cs"/>
              </a:rPr>
              <a:t>Il est possible de distinguer deux types de ces procédures  : les procédures non numériques et les procédures numériques.</a:t>
            </a:r>
          </a:p>
          <a:p>
            <a:pPr eaLnBrk="1" hangingPunct="1">
              <a:defRPr/>
            </a:pPr>
            <a:r>
              <a:rPr lang="fr-FR" sz="1000" u="sng" dirty="0" smtClean="0">
                <a:cs typeface="Arial" pitchFamily="34" charset="0"/>
              </a:rPr>
              <a:t>Le dénombrement fait appel à plusieurs concepts et compétences :</a:t>
            </a:r>
          </a:p>
          <a:p>
            <a:pPr eaLnBrk="1" hangingPunct="1">
              <a:defRPr/>
            </a:pPr>
            <a:r>
              <a:rPr lang="fr-FR" sz="1000" dirty="0" smtClean="0">
                <a:cs typeface="Arial" pitchFamily="34" charset="0"/>
              </a:rPr>
              <a:t>le concept de </a:t>
            </a:r>
            <a:r>
              <a:rPr lang="fr-FR" sz="1000" b="1" dirty="0" smtClean="0">
                <a:cs typeface="Arial" pitchFamily="34" charset="0"/>
              </a:rPr>
              <a:t>collection</a:t>
            </a:r>
            <a:r>
              <a:rPr lang="fr-FR" sz="1000" dirty="0" smtClean="0">
                <a:cs typeface="Arial" pitchFamily="34" charset="0"/>
              </a:rPr>
              <a:t> : ensemble d’objets unis par une propriété commune (mis en place par des activités de tri) ; le concept de </a:t>
            </a:r>
            <a:r>
              <a:rPr lang="fr-FR" sz="1000" b="1" dirty="0" smtClean="0">
                <a:cs typeface="Arial" pitchFamily="34" charset="0"/>
              </a:rPr>
              <a:t>désignation</a:t>
            </a:r>
            <a:r>
              <a:rPr lang="fr-FR" sz="1000" dirty="0" smtClean="0">
                <a:cs typeface="Arial" pitchFamily="34" charset="0"/>
              </a:rPr>
              <a:t> : remplacer un objet par un symbole ; l’</a:t>
            </a:r>
            <a:r>
              <a:rPr lang="fr-FR" sz="1000" b="1" dirty="0" smtClean="0">
                <a:cs typeface="Arial" pitchFamily="34" charset="0"/>
              </a:rPr>
              <a:t>énumération </a:t>
            </a:r>
            <a:r>
              <a:rPr lang="fr-FR" sz="1000" dirty="0" smtClean="0">
                <a:cs typeface="Arial" pitchFamily="34" charset="0"/>
              </a:rPr>
              <a:t>: l’élève doit pointer une et une seule fois tous les éléments de la collection. Cette compétence peut être travaillée indépendamment de la comptine et fait appel à diverses procédures. </a:t>
            </a:r>
          </a:p>
          <a:p>
            <a:pPr eaLnBrk="1" hangingPunct="1">
              <a:defRPr/>
            </a:pPr>
            <a:r>
              <a:rPr lang="fr-FR" sz="1000" dirty="0" smtClean="0">
                <a:cs typeface="Arial" pitchFamily="34" charset="0"/>
              </a:rPr>
              <a:t>Les procédures (pointage, déplacement..) sont dépendantes de la nature de la collection et de son organisation spatiale.</a:t>
            </a:r>
          </a:p>
          <a:p>
            <a:pPr eaLnBrk="1" hangingPunct="1"/>
            <a:r>
              <a:rPr lang="fr-FR" sz="1000" dirty="0" smtClean="0">
                <a:cs typeface="Arial" pitchFamily="34" charset="0"/>
              </a:rPr>
              <a:t>On peut considérer que l’enfant construit assez tôt la notion de comptage, mais qu’il ne peut accéder à une procédure efficace que lorsqu’il peut coordonner plusieurs opérations logiques </a:t>
            </a:r>
          </a:p>
          <a:p>
            <a:pPr eaLnBrk="1" hangingPunct="1"/>
            <a:endParaRPr lang="fr-FR" dirty="0" smtClean="0">
              <a:cs typeface="Arial" pitchFamily="34" charset="0"/>
            </a:endParaRPr>
          </a:p>
          <a:p>
            <a:pPr eaLnBrk="1" hangingPunct="1"/>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8</a:t>
            </a:fld>
            <a:endParaRPr lang="fr-FR"/>
          </a:p>
        </p:txBody>
      </p:sp>
    </p:spTree>
    <p:extLst>
      <p:ext uri="{BB962C8B-B14F-4D97-AF65-F5344CB8AC3E}">
        <p14:creationId xmlns:p14="http://schemas.microsoft.com/office/powerpoint/2010/main" val="3218361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kumimoji="1" lang="fr-FR" sz="1000" b="1" kern="1200" dirty="0" smtClean="0">
                <a:solidFill>
                  <a:schemeClr val="tx1"/>
                </a:solidFill>
                <a:effectLst/>
                <a:latin typeface="Times New Roman" pitchFamily="18" charset="0"/>
                <a:ea typeface="+mn-ea"/>
                <a:cs typeface="+mn-cs"/>
              </a:rPr>
              <a:t>Les procédures non numériques</a:t>
            </a:r>
            <a:endParaRPr kumimoji="1" lang="fr-FR" sz="1000" kern="1200" dirty="0" smtClean="0">
              <a:solidFill>
                <a:schemeClr val="tx1"/>
              </a:solidFill>
              <a:effectLst/>
              <a:latin typeface="Times New Roman" pitchFamily="18" charset="0"/>
              <a:ea typeface="+mn-ea"/>
              <a:cs typeface="+mn-cs"/>
            </a:endParaRPr>
          </a:p>
          <a:p>
            <a:r>
              <a:rPr kumimoji="1" lang="fr-FR" sz="1000" u="sng" kern="1200" dirty="0" smtClean="0">
                <a:solidFill>
                  <a:schemeClr val="tx1"/>
                </a:solidFill>
                <a:effectLst/>
                <a:latin typeface="Times New Roman" pitchFamily="18" charset="0"/>
                <a:ea typeface="+mn-ea"/>
                <a:cs typeface="+mn-cs"/>
              </a:rPr>
              <a:t>La procédure perceptive</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Elle permet de comparer des collections selon leur taille, lorsqu’une des collections comprend beaucoup plus d’éléments que l’autre, mais pas de déterminer la taille d’une collection.</a:t>
            </a:r>
          </a:p>
          <a:p>
            <a:r>
              <a:rPr kumimoji="1" lang="fr-FR" sz="1000" u="sng" kern="1200" dirty="0" smtClean="0">
                <a:solidFill>
                  <a:schemeClr val="tx1"/>
                </a:solidFill>
                <a:effectLst/>
                <a:latin typeface="Times New Roman" pitchFamily="18" charset="0"/>
                <a:ea typeface="+mn-ea"/>
                <a:cs typeface="+mn-cs"/>
              </a:rPr>
              <a:t>La correspondance terme à terme</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b="0" dirty="0" smtClean="0">
                <a:cs typeface="Arial" pitchFamily="34" charset="0"/>
              </a:rPr>
              <a:t>C’e</a:t>
            </a:r>
            <a:r>
              <a:rPr lang="fr-FR" sz="1000" dirty="0" smtClean="0">
                <a:cs typeface="Arial" pitchFamily="34" charset="0"/>
              </a:rPr>
              <a:t>st comparer le nombre d'éléments de 2 collections grâce à l'appariement. Ce geste vise essentiellement à mettre en place le geste mental d’énumération, c’est-à-dire d’apprendre à transformer, matériellement puis mentalement, un « tas » en « file ». </a:t>
            </a:r>
          </a:p>
          <a:p>
            <a:r>
              <a:rPr kumimoji="1" lang="fr-FR" sz="1000" kern="1200" dirty="0" smtClean="0">
                <a:solidFill>
                  <a:schemeClr val="tx1"/>
                </a:solidFill>
                <a:effectLst/>
                <a:latin typeface="Times New Roman" pitchFamily="18" charset="0"/>
                <a:ea typeface="+mn-ea"/>
                <a:cs typeface="+mn-cs"/>
              </a:rPr>
              <a:t>Elle permet de comparer deux collections du point de vue de leur taille sans avoir à la déterminer. Grâce à elle, il est possible de vérifier si deux collections ont autant d’éléments. Elle peut donc être utilisée comme validation. Elle autorise aussi le recours aux collections témoins comme les doigts pour construire une collection ayant autant d’éléments qu’une collection de référence si cette dernière comporte au plus dix éléments. Dans ce cas, le recours à la procédure de comptage n’est pas nécessaire.</a:t>
            </a:r>
          </a:p>
          <a:p>
            <a:r>
              <a:rPr kumimoji="1" lang="fr-FR" sz="1000" b="1" u="none" kern="1200" dirty="0" smtClean="0">
                <a:solidFill>
                  <a:schemeClr val="tx1"/>
                </a:solidFill>
                <a:effectLst/>
                <a:latin typeface="Times New Roman" pitchFamily="18" charset="0"/>
                <a:ea typeface="+mn-ea"/>
                <a:cs typeface="+mn-cs"/>
              </a:rPr>
              <a:t>Les procédures numériques</a:t>
            </a:r>
            <a:endParaRPr kumimoji="1" lang="fr-FR" sz="1000" u="none" kern="1200" dirty="0" smtClean="0">
              <a:solidFill>
                <a:schemeClr val="tx1"/>
              </a:solidFill>
              <a:effectLst/>
              <a:latin typeface="Times New Roman" pitchFamily="18" charset="0"/>
              <a:ea typeface="+mn-ea"/>
              <a:cs typeface="+mn-cs"/>
            </a:endParaRPr>
          </a:p>
          <a:p>
            <a:r>
              <a:rPr kumimoji="1" lang="fr-FR" sz="1000" u="sng" kern="1200" dirty="0" smtClean="0">
                <a:solidFill>
                  <a:schemeClr val="tx1"/>
                </a:solidFill>
                <a:effectLst/>
                <a:latin typeface="Times New Roman" pitchFamily="18" charset="0"/>
                <a:ea typeface="+mn-ea"/>
                <a:cs typeface="+mn-cs"/>
              </a:rPr>
              <a:t>Le   </a:t>
            </a:r>
            <a:r>
              <a:rPr kumimoji="1" lang="fr-FR" sz="1000" i="1" u="sng" kern="1200" dirty="0" err="1" smtClean="0">
                <a:solidFill>
                  <a:schemeClr val="tx1"/>
                </a:solidFill>
                <a:effectLst/>
                <a:latin typeface="Times New Roman" pitchFamily="18" charset="0"/>
                <a:ea typeface="+mn-ea"/>
                <a:cs typeface="+mn-cs"/>
              </a:rPr>
              <a:t>subitizing</a:t>
            </a:r>
            <a:r>
              <a:rPr kumimoji="1" lang="fr-FR" sz="1000" i="1" u="sng" kern="1200" dirty="0" smtClean="0">
                <a:solidFill>
                  <a:schemeClr val="tx1"/>
                </a:solidFill>
                <a:effectLst/>
                <a:latin typeface="Times New Roman" pitchFamily="18" charset="0"/>
                <a:ea typeface="+mn-ea"/>
                <a:cs typeface="+mn-cs"/>
              </a:rPr>
              <a:t>  </a:t>
            </a:r>
            <a:r>
              <a:rPr kumimoji="1" lang="fr-FR" sz="1000" u="sng" kern="1200" dirty="0" smtClean="0">
                <a:solidFill>
                  <a:schemeClr val="tx1"/>
                </a:solidFill>
                <a:effectLst/>
                <a:latin typeface="Times New Roman" pitchFamily="18" charset="0"/>
                <a:ea typeface="+mn-ea"/>
                <a:cs typeface="+mn-cs"/>
              </a:rPr>
              <a:t> </a:t>
            </a:r>
            <a:endParaRPr kumimoji="1" lang="fr-FR" sz="10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cs typeface="Arial" pitchFamily="34" charset="0"/>
              </a:rPr>
              <a:t>C’est la capacité à énoncer rapidement, « d’un coup d’œil », le nombre d’objets d’une collection. (reconnaissance immédiate de la quantité, nombre jusqu’à 4 ou 5). Cette capacité ne nécessite pas que les éléments de la collection soient disposés de façon particulière</a:t>
            </a:r>
          </a:p>
          <a:p>
            <a:r>
              <a:rPr kumimoji="1" lang="fr-FR" sz="1000" kern="1200" dirty="0" smtClean="0">
                <a:solidFill>
                  <a:schemeClr val="tx1"/>
                </a:solidFill>
                <a:effectLst/>
                <a:latin typeface="Times New Roman" pitchFamily="18" charset="0"/>
                <a:ea typeface="+mn-ea"/>
                <a:cs typeface="+mn-cs"/>
              </a:rPr>
              <a:t>Il met en jeu la capacité de l’être humain à énumérer de façon immédiate une collection comportant jusqu’à trois (ou quatre) objets. Il permet la quantification d’une collection dans le cas où le nombre d’éléments est très limité ou lorsque ces derniers sont organisés dans des dispositions spatiales régulières (les constellations du dé, par exemple). Il est possible d’utiliser le  </a:t>
            </a:r>
            <a:r>
              <a:rPr kumimoji="1" lang="fr-FR" sz="1000" i="1" kern="1200" dirty="0" err="1" smtClean="0">
                <a:solidFill>
                  <a:schemeClr val="tx1"/>
                </a:solidFill>
                <a:effectLst/>
                <a:latin typeface="Times New Roman" pitchFamily="18" charset="0"/>
                <a:ea typeface="+mn-ea"/>
                <a:cs typeface="+mn-cs"/>
              </a:rPr>
              <a:t>subitizing</a:t>
            </a:r>
            <a:r>
              <a:rPr kumimoji="1" lang="fr-FR" sz="1000" kern="1200" dirty="0" smtClean="0">
                <a:solidFill>
                  <a:schemeClr val="tx1"/>
                </a:solidFill>
                <a:effectLst/>
                <a:latin typeface="Times New Roman" pitchFamily="18" charset="0"/>
                <a:ea typeface="+mn-ea"/>
                <a:cs typeface="+mn-cs"/>
              </a:rPr>
              <a:t> pour construire les trois premiers nombres avec des élèves de PS.</a:t>
            </a:r>
            <a:r>
              <a:rPr kumimoji="1" lang="fr-FR" sz="1000" kern="1200" baseline="0" dirty="0" smtClean="0">
                <a:solidFill>
                  <a:schemeClr val="tx1"/>
                </a:solidFill>
                <a:effectLst/>
                <a:latin typeface="Times New Roman" pitchFamily="18" charset="0"/>
                <a:ea typeface="+mn-ea"/>
                <a:cs typeface="+mn-cs"/>
              </a:rPr>
              <a:t> </a:t>
            </a:r>
          </a:p>
          <a:p>
            <a:pPr eaLnBrk="1" hangingPunct="1">
              <a:lnSpc>
                <a:spcPct val="90000"/>
              </a:lnSpc>
              <a:spcBef>
                <a:spcPct val="0"/>
              </a:spcBef>
              <a:defRPr/>
            </a:pPr>
            <a:r>
              <a:rPr lang="fr-FR" sz="1000" b="1" dirty="0" smtClean="0">
                <a:cs typeface="Arial" pitchFamily="34" charset="0"/>
              </a:rPr>
              <a:t>Tout d’abord construire le système des trois premiers nombres qui correspond au </a:t>
            </a:r>
            <a:r>
              <a:rPr lang="fr-FR" sz="1000" b="1" dirty="0" err="1" smtClean="0">
                <a:cs typeface="Arial" pitchFamily="34" charset="0"/>
              </a:rPr>
              <a:t>subitizing</a:t>
            </a:r>
            <a:r>
              <a:rPr lang="fr-FR" sz="1000" b="1" dirty="0" smtClean="0">
                <a:cs typeface="Arial" pitchFamily="34" charset="0"/>
              </a:rPr>
              <a:t> (capacité à énumérer immédiatement des unités jusque 3) </a:t>
            </a:r>
            <a:r>
              <a:rPr lang="fr-FR" sz="1000" dirty="0" smtClean="0">
                <a:cs typeface="Arial" pitchFamily="34" charset="0"/>
              </a:rPr>
              <a:t>Comment ?</a:t>
            </a:r>
          </a:p>
          <a:p>
            <a:pPr eaLnBrk="1" hangingPunct="1">
              <a:lnSpc>
                <a:spcPct val="90000"/>
              </a:lnSpc>
              <a:spcBef>
                <a:spcPct val="0"/>
              </a:spcBef>
              <a:buFontTx/>
              <a:buChar char="•"/>
              <a:defRPr/>
            </a:pPr>
            <a:r>
              <a:rPr lang="fr-FR" sz="1000" dirty="0" smtClean="0">
                <a:cs typeface="Arial" pitchFamily="34" charset="0"/>
              </a:rPr>
              <a:t>En insistant sur la pluralité «montre moi </a:t>
            </a:r>
            <a:r>
              <a:rPr lang="fr-FR" sz="1000" b="1" dirty="0" smtClean="0">
                <a:cs typeface="Arial" pitchFamily="34" charset="0"/>
              </a:rPr>
              <a:t>les 3 brioches sur cette carte» ; </a:t>
            </a:r>
            <a:r>
              <a:rPr lang="fr-FR" sz="1000" dirty="0" smtClean="0">
                <a:cs typeface="Arial" pitchFamily="34" charset="0"/>
              </a:rPr>
              <a:t>«oui, il y a une, et encore une, et encore une brioche»… L’enfant associe ainsi le mot «trois» à la totalité correspondante».</a:t>
            </a:r>
          </a:p>
          <a:p>
            <a:pPr eaLnBrk="1" hangingPunct="1">
              <a:lnSpc>
                <a:spcPct val="90000"/>
              </a:lnSpc>
              <a:spcBef>
                <a:spcPct val="0"/>
              </a:spcBef>
              <a:buFontTx/>
              <a:buChar char="•"/>
              <a:defRPr/>
            </a:pPr>
            <a:r>
              <a:rPr lang="fr-FR" sz="1000" dirty="0" smtClean="0">
                <a:cs typeface="Arial" pitchFamily="34" charset="0"/>
              </a:rPr>
              <a:t>Compléter les phrases: «Il y a un…» ; «Il y a deux…» ; «Il y a trois…» ou plutôt … «Il y a trois…», puis «Il y a deux…» et enfin: «Il y a un…»</a:t>
            </a:r>
          </a:p>
          <a:p>
            <a:pPr eaLnBrk="1" hangingPunct="1">
              <a:lnSpc>
                <a:spcPct val="90000"/>
              </a:lnSpc>
              <a:spcBef>
                <a:spcPct val="0"/>
              </a:spcBef>
              <a:buFontTx/>
              <a:buChar char="•"/>
              <a:defRPr/>
            </a:pPr>
            <a:r>
              <a:rPr lang="fr-FR" sz="1000" dirty="0" smtClean="0">
                <a:cs typeface="Arial" pitchFamily="34" charset="0"/>
              </a:rPr>
              <a:t>Les </a:t>
            </a:r>
            <a:r>
              <a:rPr lang="fr-FR" sz="1000" dirty="0" err="1" smtClean="0">
                <a:cs typeface="Arial" pitchFamily="34" charset="0"/>
              </a:rPr>
              <a:t>calculines</a:t>
            </a:r>
            <a:r>
              <a:rPr lang="fr-FR" sz="1000" dirty="0" smtClean="0">
                <a:cs typeface="Arial" pitchFamily="34" charset="0"/>
              </a:rPr>
              <a:t>, «L’album 1, 2 et 3»; </a:t>
            </a:r>
            <a:r>
              <a:rPr lang="fr-FR" sz="1000" dirty="0" err="1" smtClean="0">
                <a:cs typeface="Arial" pitchFamily="34" charset="0"/>
              </a:rPr>
              <a:t>Brissiaud</a:t>
            </a:r>
            <a:r>
              <a:rPr lang="fr-FR" sz="1000" dirty="0" smtClean="0">
                <a:cs typeface="Arial" pitchFamily="34" charset="0"/>
              </a:rPr>
              <a:t>, 2005) Privilégier les décompositions («trois camions, c’est un là, un là et encore un là» ou bien «trois camions, c’est deux là et encore un là».</a:t>
            </a:r>
          </a:p>
          <a:p>
            <a:pPr eaLnBrk="1" hangingPunct="1">
              <a:lnSpc>
                <a:spcPct val="90000"/>
              </a:lnSpc>
              <a:spcBef>
                <a:spcPct val="0"/>
              </a:spcBef>
              <a:defRPr/>
            </a:pPr>
            <a:r>
              <a:rPr lang="fr-FR" sz="1000" dirty="0" smtClean="0">
                <a:cs typeface="Arial" pitchFamily="34" charset="0"/>
              </a:rPr>
              <a:t>EX: Quand un enfant veut jouer sur le tapis figurant les routes du coin voitures, il doit prendre un parking puis aller chercher </a:t>
            </a:r>
            <a:r>
              <a:rPr lang="fr-FR" sz="1000" b="1" dirty="0" smtClean="0">
                <a:cs typeface="Arial" pitchFamily="34" charset="0"/>
              </a:rPr>
              <a:t>juste ce qu'il faut de voitures pour remplir son parking avant de jouer.</a:t>
            </a:r>
          </a:p>
          <a:p>
            <a:pPr eaLnBrk="1" hangingPunct="1">
              <a:lnSpc>
                <a:spcPct val="90000"/>
              </a:lnSpc>
              <a:spcBef>
                <a:spcPct val="0"/>
              </a:spcBef>
              <a:defRPr/>
            </a:pPr>
            <a:r>
              <a:rPr lang="fr-FR" sz="1000" dirty="0" smtClean="0">
                <a:cs typeface="Arial" pitchFamily="34" charset="0"/>
              </a:rPr>
              <a:t>Un dialogue s’installe alors : «tu as pris </a:t>
            </a:r>
            <a:r>
              <a:rPr lang="fr-FR" sz="1000" b="1" dirty="0" smtClean="0">
                <a:cs typeface="Arial" pitchFamily="34" charset="0"/>
              </a:rPr>
              <a:t>trois voitures, une et encore une et encore une, deux et encore une, cela fait trois voitures, juste ce qu’il te faut». </a:t>
            </a:r>
            <a:endParaRPr lang="fr-FR" sz="1000" dirty="0" smtClean="0">
              <a:cs typeface="Arial" pitchFamily="34" charset="0"/>
            </a:endParaRPr>
          </a:p>
          <a:p>
            <a:pPr eaLnBrk="1" hangingPunct="1">
              <a:defRPr/>
            </a:pPr>
            <a:r>
              <a:rPr lang="fr-FR" sz="1000" dirty="0" smtClean="0"/>
              <a:t>Un poisson bleu, un poisson rouge, un poisson vert, 3 poissons dans la mer.</a:t>
            </a:r>
          </a:p>
          <a:p>
            <a:pPr eaLnBrk="1" hangingPunct="1">
              <a:defRPr/>
            </a:pPr>
            <a:r>
              <a:rPr lang="fr-FR" sz="1000" dirty="0" smtClean="0"/>
              <a:t>Trois gros rats gris et un petit, les quatre rats sont dans mon lit. Pouah, je n’en veux pas, partez d’ici vilains rats gris ! </a:t>
            </a:r>
            <a:r>
              <a:rPr lang="fr-FR" sz="1000" i="1" dirty="0" err="1" smtClean="0"/>
              <a:t>Calculine</a:t>
            </a:r>
            <a:r>
              <a:rPr lang="fr-FR" sz="1000" i="1" dirty="0" smtClean="0"/>
              <a:t> de </a:t>
            </a:r>
            <a:r>
              <a:rPr lang="fr-FR" sz="1000" i="1" dirty="0" err="1" smtClean="0"/>
              <a:t>Brissiaud</a:t>
            </a:r>
            <a:r>
              <a:rPr lang="fr-FR" sz="1000" i="1" dirty="0" smtClean="0"/>
              <a:t> </a:t>
            </a:r>
            <a:r>
              <a:rPr lang="fr-FR" sz="1000" dirty="0" smtClean="0"/>
              <a:t>(à associer au dessin)</a:t>
            </a:r>
          </a:p>
          <a:p>
            <a:r>
              <a:rPr kumimoji="1" lang="fr-FR" sz="1000" u="sng" kern="1200" dirty="0" smtClean="0">
                <a:solidFill>
                  <a:schemeClr val="tx1"/>
                </a:solidFill>
                <a:effectLst/>
                <a:latin typeface="Times New Roman" pitchFamily="18" charset="0"/>
                <a:ea typeface="+mn-ea"/>
                <a:cs typeface="+mn-cs"/>
              </a:rPr>
              <a:t>L’usage de collections témoins</a:t>
            </a:r>
            <a:endParaRPr kumimoji="1" lang="fr-FR" sz="1000" kern="1200" dirty="0" smtClean="0">
              <a:solidFill>
                <a:schemeClr val="tx1"/>
              </a:solidFill>
              <a:effectLst/>
              <a:latin typeface="Times New Roman" pitchFamily="18" charset="0"/>
              <a:ea typeface="+mn-ea"/>
              <a:cs typeface="+mn-cs"/>
            </a:endParaRPr>
          </a:p>
          <a:p>
            <a:r>
              <a:rPr kumimoji="1" lang="fr-FR" sz="1000" kern="1200" dirty="0" smtClean="0">
                <a:solidFill>
                  <a:schemeClr val="tx1"/>
                </a:solidFill>
                <a:effectLst/>
                <a:latin typeface="Times New Roman" pitchFamily="18" charset="0"/>
                <a:ea typeface="+mn-ea"/>
                <a:cs typeface="+mn-cs"/>
              </a:rPr>
              <a:t>Une collection témoin peut être une collection de croix, une configuration de doigts, une constellation. Pour évoquer le nombre d’éléments d’une collection d’objets que l’on ne sait pas encore nommer, on peut avoir recours à une collection témoin, par exemple une collection de doigts (voir plus loin). D’autre part, certains chercheurs comme Fayol</a:t>
            </a:r>
            <a:r>
              <a:rPr kumimoji="1" lang="fr-FR" sz="1000" kern="1200" baseline="30000" dirty="0" smtClean="0">
                <a:solidFill>
                  <a:schemeClr val="tx1"/>
                </a:solidFill>
                <a:effectLst/>
                <a:latin typeface="Times New Roman" pitchFamily="18" charset="0"/>
                <a:ea typeface="+mn-ea"/>
                <a:cs typeface="+mn-cs"/>
              </a:rPr>
              <a:t>1</a:t>
            </a:r>
            <a:r>
              <a:rPr kumimoji="1" lang="fr-FR" sz="1000" kern="1200" dirty="0" smtClean="0">
                <a:solidFill>
                  <a:schemeClr val="tx1"/>
                </a:solidFill>
                <a:effectLst/>
                <a:latin typeface="Times New Roman" pitchFamily="18" charset="0"/>
                <a:ea typeface="+mn-ea"/>
                <a:cs typeface="+mn-cs"/>
              </a:rPr>
              <a:t>ont émis l’hypothèse qu’utiliser les doigts jouerait un rôle fondamental dans la manipulation mentale de représentations de quantités pour calculer, avant même que les élèves n’associent des noms à ces dernières. L’entraînement à utiliser les doigts pour manipuler les quantités serait le prélude à la compréhension des opérations arithmétiques. Leurs hypothèses sont fondées sur la mise en évidence par d’autres chercheurs du fait que le score d’enfants âgés de cinq ans à des épreuves perceptivo-tactiles (reconnaissance et description des doigts) était prédictif de leurs performances arithmétiques.</a:t>
            </a:r>
          </a:p>
          <a:p>
            <a:r>
              <a:rPr kumimoji="1" lang="fr-FR" sz="1000" kern="1200" dirty="0" smtClean="0">
                <a:solidFill>
                  <a:schemeClr val="tx1"/>
                </a:solidFill>
                <a:effectLst/>
                <a:latin typeface="Times New Roman" pitchFamily="18" charset="0"/>
                <a:ea typeface="+mn-ea"/>
                <a:cs typeface="+mn-cs"/>
              </a:rPr>
              <a:t> [1]Fayol M., « Compter sur ses doigts, une étape nécessaire », </a:t>
            </a:r>
            <a:r>
              <a:rPr kumimoji="1" lang="fr-FR" sz="1000" i="1" kern="1200" dirty="0" smtClean="0">
                <a:solidFill>
                  <a:schemeClr val="tx1"/>
                </a:solidFill>
                <a:effectLst/>
                <a:latin typeface="Times New Roman" pitchFamily="18" charset="0"/>
                <a:ea typeface="+mn-ea"/>
                <a:cs typeface="+mn-cs"/>
              </a:rPr>
              <a:t>La Recherche</a:t>
            </a:r>
            <a:r>
              <a:rPr kumimoji="1" lang="fr-FR" sz="1000" kern="1200" dirty="0" smtClean="0">
                <a:solidFill>
                  <a:schemeClr val="tx1"/>
                </a:solidFill>
                <a:effectLst/>
                <a:latin typeface="Times New Roman" pitchFamily="18" charset="0"/>
                <a:ea typeface="+mn-ea"/>
                <a:cs typeface="+mn-cs"/>
              </a:rPr>
              <a:t> n° 379, 2004.</a:t>
            </a:r>
          </a:p>
          <a:p>
            <a:pPr lvl="0"/>
            <a:endParaRPr kumimoji="1" lang="fr-FR" sz="1200" kern="1200" dirty="0" smtClean="0">
              <a:solidFill>
                <a:schemeClr val="tx1"/>
              </a:solidFill>
              <a:effectLst/>
              <a:latin typeface="Times New Roman" pitchFamily="18"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49128B7E-BFF5-41FA-8170-F1C6F2990348}" type="slidenum">
              <a:rPr lang="fr-FR" smtClean="0"/>
              <a:pPr>
                <a:defRPr/>
              </a:pPr>
              <a:t>9</a:t>
            </a:fld>
            <a:endParaRPr lang="fr-FR"/>
          </a:p>
        </p:txBody>
      </p:sp>
    </p:spTree>
    <p:extLst>
      <p:ext uri="{BB962C8B-B14F-4D97-AF65-F5344CB8AC3E}">
        <p14:creationId xmlns:p14="http://schemas.microsoft.com/office/powerpoint/2010/main" val="422413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7"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fr-FR"/>
              </a:p>
            </p:txBody>
          </p:sp>
          <p:sp>
            <p:nvSpPr>
              <p:cNvPr id="9" name="Freeform 5"/>
              <p:cNvSpPr>
                <a:spLocks/>
              </p:cNvSpPr>
              <p:nvPr/>
            </p:nvSpPr>
            <p:spPr bwMode="ltGray">
              <a:xfrm rot="-5400000">
                <a:off x="1321"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fr-FR"/>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fr-FR"/>
              </a:p>
            </p:txBody>
          </p:sp>
          <p:sp>
            <p:nvSpPr>
              <p:cNvPr id="11" name="Freeform 7"/>
              <p:cNvSpPr>
                <a:spLocks/>
              </p:cNvSpPr>
              <p:nvPr/>
            </p:nvSpPr>
            <p:spPr bwMode="ltGray">
              <a:xfrm rot="-5400000">
                <a:off x="-59" y="1753"/>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fr-FR"/>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fr-FR"/>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14" name="Freeform 10"/>
              <p:cNvSpPr>
                <a:spLocks/>
              </p:cNvSpPr>
              <p:nvPr/>
            </p:nvSpPr>
            <p:spPr bwMode="ltGray">
              <a:xfrm rot="-5400000">
                <a:off x="154"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fr-FR"/>
              </a:p>
            </p:txBody>
          </p:sp>
          <p:sp>
            <p:nvSpPr>
              <p:cNvPr id="15" name="Freeform 11"/>
              <p:cNvSpPr>
                <a:spLocks/>
              </p:cNvSpPr>
              <p:nvPr/>
            </p:nvSpPr>
            <p:spPr bwMode="ltGray">
              <a:xfrm rot="-5400000">
                <a:off x="3209"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fr-FR"/>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fr-FR"/>
              </a:p>
            </p:txBody>
          </p:sp>
          <p:sp>
            <p:nvSpPr>
              <p:cNvPr id="17" name="Freeform 13"/>
              <p:cNvSpPr>
                <a:spLocks/>
              </p:cNvSpPr>
              <p:nvPr/>
            </p:nvSpPr>
            <p:spPr bwMode="ltGray">
              <a:xfrm rot="-5400000">
                <a:off x="1828"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fr-FR"/>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fr-FR"/>
              </a:p>
            </p:txBody>
          </p:sp>
          <p:sp>
            <p:nvSpPr>
              <p:cNvPr id="19" name="Freeform 15"/>
              <p:cNvSpPr>
                <a:spLocks/>
              </p:cNvSpPr>
              <p:nvPr/>
            </p:nvSpPr>
            <p:spPr bwMode="ltGray">
              <a:xfrm rot="-5400000">
                <a:off x="2328"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fr-FR"/>
              </a:p>
            </p:txBody>
          </p:sp>
          <p:sp>
            <p:nvSpPr>
              <p:cNvPr id="21" name="Freeform 17"/>
              <p:cNvSpPr>
                <a:spLocks/>
              </p:cNvSpPr>
              <p:nvPr/>
            </p:nvSpPr>
            <p:spPr bwMode="ltGray">
              <a:xfrm rot="-5400000">
                <a:off x="4075"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fr-FR"/>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fr-FR"/>
              </a:p>
            </p:txBody>
          </p:sp>
          <p:sp>
            <p:nvSpPr>
              <p:cNvPr id="23" name="Freeform 19"/>
              <p:cNvSpPr>
                <a:spLocks/>
              </p:cNvSpPr>
              <p:nvPr/>
            </p:nvSpPr>
            <p:spPr bwMode="ltGray">
              <a:xfrm rot="-5400000">
                <a:off x="4582"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fr-FR"/>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fr-FR"/>
              </a:p>
            </p:txBody>
          </p:sp>
          <p:sp>
            <p:nvSpPr>
              <p:cNvPr id="25" name="Freeform 21"/>
              <p:cNvSpPr>
                <a:spLocks/>
              </p:cNvSpPr>
              <p:nvPr/>
            </p:nvSpPr>
            <p:spPr bwMode="ltGray">
              <a:xfrm rot="-5400000">
                <a:off x="5082"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fr-FR"/>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fr-FR"/>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fr-FR"/>
            </a:p>
          </p:txBody>
        </p:sp>
      </p:grpSp>
      <p:sp>
        <p:nvSpPr>
          <p:cNvPr id="4121" name="Rectangle 25"/>
          <p:cNvSpPr>
            <a:spLocks noGrp="1" noChangeArrowheads="1"/>
          </p:cNvSpPr>
          <p:nvPr>
            <p:ph type="ctrTitle"/>
          </p:nvPr>
        </p:nvSpPr>
        <p:spPr>
          <a:xfrm>
            <a:off x="1173163" y="-898525"/>
            <a:ext cx="7772400" cy="3382963"/>
          </a:xfrm>
        </p:spPr>
        <p:txBody>
          <a:bodyPr anchor="b">
            <a:spAutoFit/>
          </a:bodyPr>
          <a:lstStyle>
            <a:lvl1pPr>
              <a:defRPr sz="7200"/>
            </a:lvl1pPr>
          </a:lstStyle>
          <a:p>
            <a:r>
              <a:rPr lang="fr-FR"/>
              <a:t>Cliquez pour modifier le style du titre du masque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fr-FR"/>
              <a:t>Cliquez pour modifier le style des sous-titres du masque</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fr-FR"/>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pPr>
              <a:defRPr/>
            </a:pPr>
            <a:fld id="{A12AEAB1-9E8C-469C-A656-C8ECA1E55EB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7"/>
          <p:cNvSpPr>
            <a:spLocks noGrp="1" noChangeArrowheads="1"/>
          </p:cNvSpPr>
          <p:nvPr>
            <p:ph type="dt" sz="half" idx="10"/>
          </p:nvPr>
        </p:nvSpPr>
        <p:spPr>
          <a:ln/>
        </p:spPr>
        <p:txBody>
          <a:bodyPr/>
          <a:lstStyle>
            <a:lvl1pPr>
              <a:defRPr/>
            </a:lvl1pPr>
          </a:lstStyle>
          <a:p>
            <a:pPr>
              <a:defRPr/>
            </a:pPr>
            <a:endParaRPr lang="fr-FR"/>
          </a:p>
        </p:txBody>
      </p:sp>
      <p:sp>
        <p:nvSpPr>
          <p:cNvPr id="5" name="Rectangle 28"/>
          <p:cNvSpPr>
            <a:spLocks noGrp="1" noChangeArrowheads="1"/>
          </p:cNvSpPr>
          <p:nvPr>
            <p:ph type="ftr" sz="quarter" idx="11"/>
          </p:nvPr>
        </p:nvSpPr>
        <p:spPr>
          <a:ln/>
        </p:spPr>
        <p:txBody>
          <a:bodyPr/>
          <a:lstStyle>
            <a:lvl1pPr>
              <a:defRPr/>
            </a:lvl1pPr>
          </a:lstStyle>
          <a:p>
            <a:pPr>
              <a:defRPr/>
            </a:pPr>
            <a:endParaRPr lang="fr-FR"/>
          </a:p>
        </p:txBody>
      </p:sp>
      <p:sp>
        <p:nvSpPr>
          <p:cNvPr id="6" name="Rectangle 29"/>
          <p:cNvSpPr>
            <a:spLocks noGrp="1" noChangeArrowheads="1"/>
          </p:cNvSpPr>
          <p:nvPr>
            <p:ph type="sldNum" sz="quarter" idx="12"/>
          </p:nvPr>
        </p:nvSpPr>
        <p:spPr>
          <a:ln/>
        </p:spPr>
        <p:txBody>
          <a:bodyPr/>
          <a:lstStyle>
            <a:lvl1pPr>
              <a:defRPr/>
            </a:lvl1pPr>
          </a:lstStyle>
          <a:p>
            <a:pPr>
              <a:defRPr/>
            </a:pPr>
            <a:fld id="{64662E42-DD15-4C2D-AE4D-E8E05797F66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2463" y="457200"/>
            <a:ext cx="1943100" cy="56388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73163" y="457200"/>
            <a:ext cx="5676900" cy="5638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7"/>
          <p:cNvSpPr>
            <a:spLocks noGrp="1" noChangeArrowheads="1"/>
          </p:cNvSpPr>
          <p:nvPr>
            <p:ph type="dt" sz="half" idx="10"/>
          </p:nvPr>
        </p:nvSpPr>
        <p:spPr>
          <a:ln/>
        </p:spPr>
        <p:txBody>
          <a:bodyPr/>
          <a:lstStyle>
            <a:lvl1pPr>
              <a:defRPr/>
            </a:lvl1pPr>
          </a:lstStyle>
          <a:p>
            <a:pPr>
              <a:defRPr/>
            </a:pPr>
            <a:endParaRPr lang="fr-FR"/>
          </a:p>
        </p:txBody>
      </p:sp>
      <p:sp>
        <p:nvSpPr>
          <p:cNvPr id="5" name="Rectangle 28"/>
          <p:cNvSpPr>
            <a:spLocks noGrp="1" noChangeArrowheads="1"/>
          </p:cNvSpPr>
          <p:nvPr>
            <p:ph type="ftr" sz="quarter" idx="11"/>
          </p:nvPr>
        </p:nvSpPr>
        <p:spPr>
          <a:ln/>
        </p:spPr>
        <p:txBody>
          <a:bodyPr/>
          <a:lstStyle>
            <a:lvl1pPr>
              <a:defRPr/>
            </a:lvl1pPr>
          </a:lstStyle>
          <a:p>
            <a:pPr>
              <a:defRPr/>
            </a:pPr>
            <a:endParaRPr lang="fr-FR"/>
          </a:p>
        </p:txBody>
      </p:sp>
      <p:sp>
        <p:nvSpPr>
          <p:cNvPr id="6" name="Rectangle 29"/>
          <p:cNvSpPr>
            <a:spLocks noGrp="1" noChangeArrowheads="1"/>
          </p:cNvSpPr>
          <p:nvPr>
            <p:ph type="sldNum" sz="quarter" idx="12"/>
          </p:nvPr>
        </p:nvSpPr>
        <p:spPr>
          <a:ln/>
        </p:spPr>
        <p:txBody>
          <a:bodyPr/>
          <a:lstStyle>
            <a:lvl1pPr>
              <a:defRPr/>
            </a:lvl1pPr>
          </a:lstStyle>
          <a:p>
            <a:pPr>
              <a:defRPr/>
            </a:pPr>
            <a:fld id="{BC43EA5B-6054-4A0F-84FC-0D6FF43898C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7"/>
          <p:cNvSpPr>
            <a:spLocks noGrp="1" noChangeArrowheads="1"/>
          </p:cNvSpPr>
          <p:nvPr>
            <p:ph type="dt" sz="half" idx="10"/>
          </p:nvPr>
        </p:nvSpPr>
        <p:spPr>
          <a:ln/>
        </p:spPr>
        <p:txBody>
          <a:bodyPr/>
          <a:lstStyle>
            <a:lvl1pPr>
              <a:defRPr/>
            </a:lvl1pPr>
          </a:lstStyle>
          <a:p>
            <a:pPr>
              <a:defRPr/>
            </a:pPr>
            <a:endParaRPr lang="fr-FR"/>
          </a:p>
        </p:txBody>
      </p:sp>
      <p:sp>
        <p:nvSpPr>
          <p:cNvPr id="5" name="Rectangle 28"/>
          <p:cNvSpPr>
            <a:spLocks noGrp="1" noChangeArrowheads="1"/>
          </p:cNvSpPr>
          <p:nvPr>
            <p:ph type="ftr" sz="quarter" idx="11"/>
          </p:nvPr>
        </p:nvSpPr>
        <p:spPr>
          <a:ln/>
        </p:spPr>
        <p:txBody>
          <a:bodyPr/>
          <a:lstStyle>
            <a:lvl1pPr>
              <a:defRPr/>
            </a:lvl1pPr>
          </a:lstStyle>
          <a:p>
            <a:pPr>
              <a:defRPr/>
            </a:pPr>
            <a:endParaRPr lang="fr-FR"/>
          </a:p>
        </p:txBody>
      </p:sp>
      <p:sp>
        <p:nvSpPr>
          <p:cNvPr id="6" name="Rectangle 29"/>
          <p:cNvSpPr>
            <a:spLocks noGrp="1" noChangeArrowheads="1"/>
          </p:cNvSpPr>
          <p:nvPr>
            <p:ph type="sldNum" sz="quarter" idx="12"/>
          </p:nvPr>
        </p:nvSpPr>
        <p:spPr>
          <a:ln/>
        </p:spPr>
        <p:txBody>
          <a:bodyPr/>
          <a:lstStyle>
            <a:lvl1pPr>
              <a:defRPr/>
            </a:lvl1pPr>
          </a:lstStyle>
          <a:p>
            <a:pPr>
              <a:defRPr/>
            </a:pPr>
            <a:fld id="{231FCE3F-6454-4775-A6ED-BE403D7AD7A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7"/>
          <p:cNvSpPr>
            <a:spLocks noGrp="1" noChangeArrowheads="1"/>
          </p:cNvSpPr>
          <p:nvPr>
            <p:ph type="dt" sz="half" idx="10"/>
          </p:nvPr>
        </p:nvSpPr>
        <p:spPr>
          <a:ln/>
        </p:spPr>
        <p:txBody>
          <a:bodyPr/>
          <a:lstStyle>
            <a:lvl1pPr>
              <a:defRPr/>
            </a:lvl1pPr>
          </a:lstStyle>
          <a:p>
            <a:pPr>
              <a:defRPr/>
            </a:pPr>
            <a:endParaRPr lang="fr-FR"/>
          </a:p>
        </p:txBody>
      </p:sp>
      <p:sp>
        <p:nvSpPr>
          <p:cNvPr id="5" name="Rectangle 28"/>
          <p:cNvSpPr>
            <a:spLocks noGrp="1" noChangeArrowheads="1"/>
          </p:cNvSpPr>
          <p:nvPr>
            <p:ph type="ftr" sz="quarter" idx="11"/>
          </p:nvPr>
        </p:nvSpPr>
        <p:spPr>
          <a:ln/>
        </p:spPr>
        <p:txBody>
          <a:bodyPr/>
          <a:lstStyle>
            <a:lvl1pPr>
              <a:defRPr/>
            </a:lvl1pPr>
          </a:lstStyle>
          <a:p>
            <a:pPr>
              <a:defRPr/>
            </a:pPr>
            <a:endParaRPr lang="fr-FR"/>
          </a:p>
        </p:txBody>
      </p:sp>
      <p:sp>
        <p:nvSpPr>
          <p:cNvPr id="6" name="Rectangle 29"/>
          <p:cNvSpPr>
            <a:spLocks noGrp="1" noChangeArrowheads="1"/>
          </p:cNvSpPr>
          <p:nvPr>
            <p:ph type="sldNum" sz="quarter" idx="12"/>
          </p:nvPr>
        </p:nvSpPr>
        <p:spPr>
          <a:ln/>
        </p:spPr>
        <p:txBody>
          <a:bodyPr/>
          <a:lstStyle>
            <a:lvl1pPr>
              <a:defRPr/>
            </a:lvl1pPr>
          </a:lstStyle>
          <a:p>
            <a:pPr>
              <a:defRPr/>
            </a:pPr>
            <a:fld id="{78B649C3-58EA-4DA3-B102-075CB2D7A347}"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7"/>
          <p:cNvSpPr>
            <a:spLocks noGrp="1" noChangeArrowheads="1"/>
          </p:cNvSpPr>
          <p:nvPr>
            <p:ph type="dt" sz="half" idx="10"/>
          </p:nvPr>
        </p:nvSpPr>
        <p:spPr>
          <a:ln/>
        </p:spPr>
        <p:txBody>
          <a:bodyPr/>
          <a:lstStyle>
            <a:lvl1pPr>
              <a:defRPr/>
            </a:lvl1pPr>
          </a:lstStyle>
          <a:p>
            <a:pPr>
              <a:defRPr/>
            </a:pPr>
            <a:endParaRPr lang="fr-FR"/>
          </a:p>
        </p:txBody>
      </p:sp>
      <p:sp>
        <p:nvSpPr>
          <p:cNvPr id="6" name="Rectangle 28"/>
          <p:cNvSpPr>
            <a:spLocks noGrp="1" noChangeArrowheads="1"/>
          </p:cNvSpPr>
          <p:nvPr>
            <p:ph type="ftr" sz="quarter" idx="11"/>
          </p:nvPr>
        </p:nvSpPr>
        <p:spPr>
          <a:ln/>
        </p:spPr>
        <p:txBody>
          <a:bodyPr/>
          <a:lstStyle>
            <a:lvl1pPr>
              <a:defRPr/>
            </a:lvl1pPr>
          </a:lstStyle>
          <a:p>
            <a:pPr>
              <a:defRPr/>
            </a:pPr>
            <a:endParaRPr lang="fr-FR"/>
          </a:p>
        </p:txBody>
      </p:sp>
      <p:sp>
        <p:nvSpPr>
          <p:cNvPr id="7" name="Rectangle 29"/>
          <p:cNvSpPr>
            <a:spLocks noGrp="1" noChangeArrowheads="1"/>
          </p:cNvSpPr>
          <p:nvPr>
            <p:ph type="sldNum" sz="quarter" idx="12"/>
          </p:nvPr>
        </p:nvSpPr>
        <p:spPr>
          <a:ln/>
        </p:spPr>
        <p:txBody>
          <a:bodyPr/>
          <a:lstStyle>
            <a:lvl1pPr>
              <a:defRPr/>
            </a:lvl1pPr>
          </a:lstStyle>
          <a:p>
            <a:pPr>
              <a:defRPr/>
            </a:pPr>
            <a:fld id="{353BF4AF-3103-4B24-BCF0-B97F6538EB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7"/>
          <p:cNvSpPr>
            <a:spLocks noGrp="1" noChangeArrowheads="1"/>
          </p:cNvSpPr>
          <p:nvPr>
            <p:ph type="dt" sz="half" idx="10"/>
          </p:nvPr>
        </p:nvSpPr>
        <p:spPr>
          <a:ln/>
        </p:spPr>
        <p:txBody>
          <a:bodyPr/>
          <a:lstStyle>
            <a:lvl1pPr>
              <a:defRPr/>
            </a:lvl1pPr>
          </a:lstStyle>
          <a:p>
            <a:pPr>
              <a:defRPr/>
            </a:pPr>
            <a:endParaRPr lang="fr-FR"/>
          </a:p>
        </p:txBody>
      </p:sp>
      <p:sp>
        <p:nvSpPr>
          <p:cNvPr id="8" name="Rectangle 28"/>
          <p:cNvSpPr>
            <a:spLocks noGrp="1" noChangeArrowheads="1"/>
          </p:cNvSpPr>
          <p:nvPr>
            <p:ph type="ftr" sz="quarter" idx="11"/>
          </p:nvPr>
        </p:nvSpPr>
        <p:spPr>
          <a:ln/>
        </p:spPr>
        <p:txBody>
          <a:bodyPr/>
          <a:lstStyle>
            <a:lvl1pPr>
              <a:defRPr/>
            </a:lvl1pPr>
          </a:lstStyle>
          <a:p>
            <a:pPr>
              <a:defRPr/>
            </a:pPr>
            <a:endParaRPr lang="fr-FR"/>
          </a:p>
        </p:txBody>
      </p:sp>
      <p:sp>
        <p:nvSpPr>
          <p:cNvPr id="9" name="Rectangle 29"/>
          <p:cNvSpPr>
            <a:spLocks noGrp="1" noChangeArrowheads="1"/>
          </p:cNvSpPr>
          <p:nvPr>
            <p:ph type="sldNum" sz="quarter" idx="12"/>
          </p:nvPr>
        </p:nvSpPr>
        <p:spPr>
          <a:ln/>
        </p:spPr>
        <p:txBody>
          <a:bodyPr/>
          <a:lstStyle>
            <a:lvl1pPr>
              <a:defRPr/>
            </a:lvl1pPr>
          </a:lstStyle>
          <a:p>
            <a:pPr>
              <a:defRPr/>
            </a:pPr>
            <a:fld id="{086D6A30-5C8A-41E7-8D51-1D32F006F0AB}"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27"/>
          <p:cNvSpPr>
            <a:spLocks noGrp="1" noChangeArrowheads="1"/>
          </p:cNvSpPr>
          <p:nvPr>
            <p:ph type="dt" sz="half" idx="10"/>
          </p:nvPr>
        </p:nvSpPr>
        <p:spPr>
          <a:ln/>
        </p:spPr>
        <p:txBody>
          <a:bodyPr/>
          <a:lstStyle>
            <a:lvl1pPr>
              <a:defRPr/>
            </a:lvl1pPr>
          </a:lstStyle>
          <a:p>
            <a:pPr>
              <a:defRPr/>
            </a:pPr>
            <a:endParaRPr lang="fr-FR"/>
          </a:p>
        </p:txBody>
      </p:sp>
      <p:sp>
        <p:nvSpPr>
          <p:cNvPr id="4" name="Rectangle 28"/>
          <p:cNvSpPr>
            <a:spLocks noGrp="1" noChangeArrowheads="1"/>
          </p:cNvSpPr>
          <p:nvPr>
            <p:ph type="ftr" sz="quarter" idx="11"/>
          </p:nvPr>
        </p:nvSpPr>
        <p:spPr>
          <a:ln/>
        </p:spPr>
        <p:txBody>
          <a:bodyPr/>
          <a:lstStyle>
            <a:lvl1pPr>
              <a:defRPr/>
            </a:lvl1pPr>
          </a:lstStyle>
          <a:p>
            <a:pPr>
              <a:defRPr/>
            </a:pPr>
            <a:endParaRPr lang="fr-FR"/>
          </a:p>
        </p:txBody>
      </p:sp>
      <p:sp>
        <p:nvSpPr>
          <p:cNvPr id="5" name="Rectangle 29"/>
          <p:cNvSpPr>
            <a:spLocks noGrp="1" noChangeArrowheads="1"/>
          </p:cNvSpPr>
          <p:nvPr>
            <p:ph type="sldNum" sz="quarter" idx="12"/>
          </p:nvPr>
        </p:nvSpPr>
        <p:spPr>
          <a:ln/>
        </p:spPr>
        <p:txBody>
          <a:bodyPr/>
          <a:lstStyle>
            <a:lvl1pPr>
              <a:defRPr/>
            </a:lvl1pPr>
          </a:lstStyle>
          <a:p>
            <a:pPr>
              <a:defRPr/>
            </a:pPr>
            <a:fld id="{4D16BB3C-524E-454E-8C17-B5FE736A1096}"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fr-FR"/>
          </a:p>
        </p:txBody>
      </p:sp>
      <p:sp>
        <p:nvSpPr>
          <p:cNvPr id="3" name="Rectangle 28"/>
          <p:cNvSpPr>
            <a:spLocks noGrp="1" noChangeArrowheads="1"/>
          </p:cNvSpPr>
          <p:nvPr>
            <p:ph type="ftr" sz="quarter" idx="11"/>
          </p:nvPr>
        </p:nvSpPr>
        <p:spPr>
          <a:ln/>
        </p:spPr>
        <p:txBody>
          <a:bodyPr/>
          <a:lstStyle>
            <a:lvl1pPr>
              <a:defRPr/>
            </a:lvl1pPr>
          </a:lstStyle>
          <a:p>
            <a:pPr>
              <a:defRPr/>
            </a:pPr>
            <a:endParaRPr lang="fr-FR"/>
          </a:p>
        </p:txBody>
      </p:sp>
      <p:sp>
        <p:nvSpPr>
          <p:cNvPr id="4" name="Rectangle 29"/>
          <p:cNvSpPr>
            <a:spLocks noGrp="1" noChangeArrowheads="1"/>
          </p:cNvSpPr>
          <p:nvPr>
            <p:ph type="sldNum" sz="quarter" idx="12"/>
          </p:nvPr>
        </p:nvSpPr>
        <p:spPr>
          <a:ln/>
        </p:spPr>
        <p:txBody>
          <a:bodyPr/>
          <a:lstStyle>
            <a:lvl1pPr>
              <a:defRPr/>
            </a:lvl1pPr>
          </a:lstStyle>
          <a:p>
            <a:pPr>
              <a:defRPr/>
            </a:pPr>
            <a:fld id="{E0372BF8-406F-4E69-9F76-4CCB8E7153E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7"/>
          <p:cNvSpPr>
            <a:spLocks noGrp="1" noChangeArrowheads="1"/>
          </p:cNvSpPr>
          <p:nvPr>
            <p:ph type="dt" sz="half" idx="10"/>
          </p:nvPr>
        </p:nvSpPr>
        <p:spPr>
          <a:ln/>
        </p:spPr>
        <p:txBody>
          <a:bodyPr/>
          <a:lstStyle>
            <a:lvl1pPr>
              <a:defRPr/>
            </a:lvl1pPr>
          </a:lstStyle>
          <a:p>
            <a:pPr>
              <a:defRPr/>
            </a:pPr>
            <a:endParaRPr lang="fr-FR"/>
          </a:p>
        </p:txBody>
      </p:sp>
      <p:sp>
        <p:nvSpPr>
          <p:cNvPr id="6" name="Rectangle 28"/>
          <p:cNvSpPr>
            <a:spLocks noGrp="1" noChangeArrowheads="1"/>
          </p:cNvSpPr>
          <p:nvPr>
            <p:ph type="ftr" sz="quarter" idx="11"/>
          </p:nvPr>
        </p:nvSpPr>
        <p:spPr>
          <a:ln/>
        </p:spPr>
        <p:txBody>
          <a:bodyPr/>
          <a:lstStyle>
            <a:lvl1pPr>
              <a:defRPr/>
            </a:lvl1pPr>
          </a:lstStyle>
          <a:p>
            <a:pPr>
              <a:defRPr/>
            </a:pPr>
            <a:endParaRPr lang="fr-FR"/>
          </a:p>
        </p:txBody>
      </p:sp>
      <p:sp>
        <p:nvSpPr>
          <p:cNvPr id="7" name="Rectangle 29"/>
          <p:cNvSpPr>
            <a:spLocks noGrp="1" noChangeArrowheads="1"/>
          </p:cNvSpPr>
          <p:nvPr>
            <p:ph type="sldNum" sz="quarter" idx="12"/>
          </p:nvPr>
        </p:nvSpPr>
        <p:spPr>
          <a:ln/>
        </p:spPr>
        <p:txBody>
          <a:bodyPr/>
          <a:lstStyle>
            <a:lvl1pPr>
              <a:defRPr/>
            </a:lvl1pPr>
          </a:lstStyle>
          <a:p>
            <a:pPr>
              <a:defRPr/>
            </a:pPr>
            <a:fld id="{E05565DC-2EC6-466D-B552-D994CD7A8E2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7"/>
          <p:cNvSpPr>
            <a:spLocks noGrp="1" noChangeArrowheads="1"/>
          </p:cNvSpPr>
          <p:nvPr>
            <p:ph type="dt" sz="half" idx="10"/>
          </p:nvPr>
        </p:nvSpPr>
        <p:spPr>
          <a:ln/>
        </p:spPr>
        <p:txBody>
          <a:bodyPr/>
          <a:lstStyle>
            <a:lvl1pPr>
              <a:defRPr/>
            </a:lvl1pPr>
          </a:lstStyle>
          <a:p>
            <a:pPr>
              <a:defRPr/>
            </a:pPr>
            <a:endParaRPr lang="fr-FR"/>
          </a:p>
        </p:txBody>
      </p:sp>
      <p:sp>
        <p:nvSpPr>
          <p:cNvPr id="6" name="Rectangle 28"/>
          <p:cNvSpPr>
            <a:spLocks noGrp="1" noChangeArrowheads="1"/>
          </p:cNvSpPr>
          <p:nvPr>
            <p:ph type="ftr" sz="quarter" idx="11"/>
          </p:nvPr>
        </p:nvSpPr>
        <p:spPr>
          <a:ln/>
        </p:spPr>
        <p:txBody>
          <a:bodyPr/>
          <a:lstStyle>
            <a:lvl1pPr>
              <a:defRPr/>
            </a:lvl1pPr>
          </a:lstStyle>
          <a:p>
            <a:pPr>
              <a:defRPr/>
            </a:pPr>
            <a:endParaRPr lang="fr-FR"/>
          </a:p>
        </p:txBody>
      </p:sp>
      <p:sp>
        <p:nvSpPr>
          <p:cNvPr id="7" name="Rectangle 29"/>
          <p:cNvSpPr>
            <a:spLocks noGrp="1" noChangeArrowheads="1"/>
          </p:cNvSpPr>
          <p:nvPr>
            <p:ph type="sldNum" sz="quarter" idx="12"/>
          </p:nvPr>
        </p:nvSpPr>
        <p:spPr>
          <a:ln/>
        </p:spPr>
        <p:txBody>
          <a:bodyPr/>
          <a:lstStyle>
            <a:lvl1pPr>
              <a:defRPr/>
            </a:lvl1pPr>
          </a:lstStyle>
          <a:p>
            <a:pPr>
              <a:defRPr/>
            </a:pPr>
            <a:fld id="{22605815-FAAF-44BA-9D18-8DE436B88801}"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6" y="-991"/>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fr-FR"/>
              </a:p>
            </p:txBody>
          </p:sp>
          <p:sp>
            <p:nvSpPr>
              <p:cNvPr id="307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fr-FR"/>
              </a:p>
            </p:txBody>
          </p:sp>
          <p:sp>
            <p:nvSpPr>
              <p:cNvPr id="3078" name="Freeform 6"/>
              <p:cNvSpPr>
                <a:spLocks/>
              </p:cNvSpPr>
              <p:nvPr/>
            </p:nvSpPr>
            <p:spPr bwMode="ltGray">
              <a:xfrm rot="-5400000">
                <a:off x="978" y="1670"/>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fr-FR"/>
              </a:p>
            </p:txBody>
          </p:sp>
          <p:sp>
            <p:nvSpPr>
              <p:cNvPr id="3079" name="Freeform 7"/>
              <p:cNvSpPr>
                <a:spLocks/>
              </p:cNvSpPr>
              <p:nvPr/>
            </p:nvSpPr>
            <p:spPr bwMode="ltGray">
              <a:xfrm rot="-5400000">
                <a:off x="-61" y="1754"/>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fr-FR"/>
              </a:p>
            </p:txBody>
          </p:sp>
          <p:sp>
            <p:nvSpPr>
              <p:cNvPr id="3080"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fr-FR"/>
              </a:p>
            </p:txBody>
          </p:sp>
          <p:sp>
            <p:nvSpPr>
              <p:cNvPr id="3081" name="Freeform 9"/>
              <p:cNvSpPr>
                <a:spLocks/>
              </p:cNvSpPr>
              <p:nvPr/>
            </p:nvSpPr>
            <p:spPr bwMode="ltGray">
              <a:xfrm rot="-5400000">
                <a:off x="440"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3082" name="Freeform 10"/>
              <p:cNvSpPr>
                <a:spLocks/>
              </p:cNvSpPr>
              <p:nvPr/>
            </p:nvSpPr>
            <p:spPr bwMode="ltGray">
              <a:xfrm rot="-5400000">
                <a:off x="154" y="1728"/>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fr-FR"/>
              </a:p>
            </p:txBody>
          </p:sp>
          <p:sp>
            <p:nvSpPr>
              <p:cNvPr id="3083" name="Freeform 11"/>
              <p:cNvSpPr>
                <a:spLocks/>
              </p:cNvSpPr>
              <p:nvPr/>
            </p:nvSpPr>
            <p:spPr bwMode="ltGray">
              <a:xfrm rot="-5400000">
                <a:off x="3205" y="1663"/>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fr-FR"/>
              </a:p>
            </p:txBody>
          </p:sp>
          <p:sp>
            <p:nvSpPr>
              <p:cNvPr id="3084"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fr-FR"/>
              </a:p>
            </p:txBody>
          </p:sp>
          <p:sp>
            <p:nvSpPr>
              <p:cNvPr id="3085"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fr-FR"/>
              </a:p>
            </p:txBody>
          </p:sp>
          <p:sp>
            <p:nvSpPr>
              <p:cNvPr id="3086" name="Freeform 14"/>
              <p:cNvSpPr>
                <a:spLocks/>
              </p:cNvSpPr>
              <p:nvPr/>
            </p:nvSpPr>
            <p:spPr bwMode="ltGray">
              <a:xfrm rot="-5400000">
                <a:off x="2549" y="1729"/>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fr-FR"/>
              </a:p>
            </p:txBody>
          </p:sp>
          <p:sp>
            <p:nvSpPr>
              <p:cNvPr id="3087"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3088" name="Freeform 16"/>
              <p:cNvSpPr>
                <a:spLocks/>
              </p:cNvSpPr>
              <p:nvPr/>
            </p:nvSpPr>
            <p:spPr bwMode="ltGray">
              <a:xfrm rot="-5400000">
                <a:off x="2041"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fr-FR"/>
              </a:p>
            </p:txBody>
          </p:sp>
          <p:sp>
            <p:nvSpPr>
              <p:cNvPr id="3089" name="Freeform 17"/>
              <p:cNvSpPr>
                <a:spLocks/>
              </p:cNvSpPr>
              <p:nvPr/>
            </p:nvSpPr>
            <p:spPr bwMode="ltGray">
              <a:xfrm rot="-5400000">
                <a:off x="4074"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fr-FR"/>
              </a:p>
            </p:txBody>
          </p:sp>
          <p:sp>
            <p:nvSpPr>
              <p:cNvPr id="3090" name="Freeform 18"/>
              <p:cNvSpPr>
                <a:spLocks/>
              </p:cNvSpPr>
              <p:nvPr/>
            </p:nvSpPr>
            <p:spPr bwMode="ltGray">
              <a:xfrm rot="-5400000">
                <a:off x="3729" y="1666"/>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fr-FR"/>
              </a:p>
            </p:txBody>
          </p:sp>
          <p:sp>
            <p:nvSpPr>
              <p:cNvPr id="3091" name="Freeform 19"/>
              <p:cNvSpPr>
                <a:spLocks/>
              </p:cNvSpPr>
              <p:nvPr/>
            </p:nvSpPr>
            <p:spPr bwMode="ltGray">
              <a:xfrm rot="-5400000">
                <a:off x="4576" y="1745"/>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fr-FR"/>
              </a:p>
            </p:txBody>
          </p:sp>
          <p:sp>
            <p:nvSpPr>
              <p:cNvPr id="3092" name="Freeform 20"/>
              <p:cNvSpPr>
                <a:spLocks/>
              </p:cNvSpPr>
              <p:nvPr/>
            </p:nvSpPr>
            <p:spPr bwMode="ltGray">
              <a:xfrm>
                <a:off x="5469" y="1560"/>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fr-FR"/>
              </a:p>
            </p:txBody>
          </p:sp>
          <p:sp>
            <p:nvSpPr>
              <p:cNvPr id="3093" name="Freeform 21"/>
              <p:cNvSpPr>
                <a:spLocks/>
              </p:cNvSpPr>
              <p:nvPr/>
            </p:nvSpPr>
            <p:spPr bwMode="ltGray">
              <a:xfrm rot="-5400000">
                <a:off x="5078" y="1690"/>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fr-FR"/>
              </a:p>
            </p:txBody>
          </p:sp>
          <p:sp>
            <p:nvSpPr>
              <p:cNvPr id="3094" name="Freeform 22"/>
              <p:cNvSpPr>
                <a:spLocks/>
              </p:cNvSpPr>
              <p:nvPr/>
            </p:nvSpPr>
            <p:spPr bwMode="ltGray">
              <a:xfrm rot="-5400000">
                <a:off x="4791" y="1717"/>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fr-FR"/>
              </a:p>
            </p:txBody>
          </p:sp>
        </p:grpSp>
        <p:sp>
          <p:nvSpPr>
            <p:cNvPr id="3095"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fr-FR"/>
            </a:p>
          </p:txBody>
        </p:sp>
        <p:sp>
          <p:nvSpPr>
            <p:cNvPr id="3096"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fr-FR"/>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fr-FR"/>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fr-FR"/>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863926AF-430D-4CF5-98BB-D9F18B68646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14400" y="1378029"/>
            <a:ext cx="7772400" cy="1107996"/>
          </a:xfrm>
        </p:spPr>
        <p:txBody>
          <a:bodyPr/>
          <a:lstStyle/>
          <a:p>
            <a:pPr algn="ctr" eaLnBrk="1" hangingPunct="1">
              <a:defRPr/>
            </a:pPr>
            <a:r>
              <a:rPr lang="fr-FR" sz="6600" dirty="0" smtClean="0">
                <a:effectLst>
                  <a:outerShdw blurRad="38100" dist="38100" dir="2700000" algn="tl">
                    <a:srgbClr val="C0C0C0"/>
                  </a:outerShdw>
                </a:effectLst>
              </a:rPr>
              <a:t>Le nombre au cycle 1</a:t>
            </a:r>
          </a:p>
        </p:txBody>
      </p:sp>
      <p:sp>
        <p:nvSpPr>
          <p:cNvPr id="3076" name="Rectangle 3"/>
          <p:cNvSpPr>
            <a:spLocks noGrp="1" noChangeArrowheads="1"/>
          </p:cNvSpPr>
          <p:nvPr>
            <p:ph type="subTitle" idx="1"/>
          </p:nvPr>
        </p:nvSpPr>
        <p:spPr>
          <a:xfrm>
            <a:off x="838200" y="3886200"/>
            <a:ext cx="7696200" cy="2057400"/>
          </a:xfrm>
        </p:spPr>
        <p:txBody>
          <a:bodyPr/>
          <a:lstStyle/>
          <a:p>
            <a:pPr algn="ctr" eaLnBrk="1" hangingPunct="1"/>
            <a:r>
              <a:rPr lang="fr-FR" sz="3200" dirty="0" smtClean="0">
                <a:solidFill>
                  <a:schemeClr val="accent2"/>
                </a:solidFill>
              </a:rPr>
              <a:t>Mardi 17 novembre 2015</a:t>
            </a:r>
          </a:p>
          <a:p>
            <a:pPr algn="ctr" eaLnBrk="1" hangingPunct="1"/>
            <a:r>
              <a:rPr lang="fr-FR" sz="2000" dirty="0" smtClean="0">
                <a:solidFill>
                  <a:schemeClr val="accent2"/>
                </a:solidFill>
              </a:rPr>
              <a:t>Circonscription d’Athis-Mons, Paray-Vieille-Poste et Wissous</a:t>
            </a:r>
          </a:p>
          <a:p>
            <a:pPr algn="r" eaLnBrk="1" hangingPunct="1"/>
            <a:endParaRPr lang="fr-FR" sz="1600" i="1" dirty="0" smtClean="0">
              <a:solidFill>
                <a:schemeClr val="accent2"/>
              </a:solidFill>
            </a:endParaRPr>
          </a:p>
          <a:p>
            <a:pPr algn="r" eaLnBrk="1" hangingPunct="1"/>
            <a:endParaRPr lang="fr-FR" sz="1600" i="1" dirty="0" smtClean="0"/>
          </a:p>
          <a:p>
            <a:pPr algn="r" eaLnBrk="1" hangingPunct="1"/>
            <a:endParaRPr lang="fr-FR" sz="1600" i="1" dirty="0"/>
          </a:p>
          <a:p>
            <a:pPr algn="r" eaLnBrk="1" hangingPunct="1"/>
            <a:endParaRPr lang="fr-FR" sz="1600" i="1" dirty="0" smtClean="0"/>
          </a:p>
          <a:p>
            <a:pPr algn="r" eaLnBrk="1" hangingPunct="1"/>
            <a:endParaRPr lang="fr-FR" sz="1600" i="1" dirty="0"/>
          </a:p>
          <a:p>
            <a:pPr algn="r" eaLnBrk="1" hangingPunct="1"/>
            <a:r>
              <a:rPr lang="fr-FR" sz="1600" b="1" i="1" dirty="0" smtClean="0">
                <a:solidFill>
                  <a:schemeClr val="accent6">
                    <a:lumMod val="75000"/>
                  </a:schemeClr>
                </a:solidFill>
              </a:rPr>
              <a:t>Ghyslaine </a:t>
            </a:r>
            <a:r>
              <a:rPr lang="fr-FR" sz="1600" b="1" i="1" cap="all" dirty="0" err="1" smtClean="0">
                <a:solidFill>
                  <a:schemeClr val="accent6">
                    <a:lumMod val="75000"/>
                  </a:schemeClr>
                </a:solidFill>
              </a:rPr>
              <a:t>Deslaurier</a:t>
            </a:r>
            <a:r>
              <a:rPr lang="fr-FR" sz="1600" b="1" i="1" dirty="0" smtClean="0">
                <a:solidFill>
                  <a:schemeClr val="accent6">
                    <a:lumMod val="75000"/>
                  </a:schemeClr>
                </a:solidFill>
              </a:rPr>
              <a:t>, IEN Athis-Mons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10</a:t>
            </a:fld>
            <a:endParaRPr lang="fr-FR"/>
          </a:p>
        </p:txBody>
      </p:sp>
      <p:sp>
        <p:nvSpPr>
          <p:cNvPr id="5" name="Espace réservé du contenu 2"/>
          <p:cNvSpPr txBox="1">
            <a:spLocks/>
          </p:cNvSpPr>
          <p:nvPr/>
        </p:nvSpPr>
        <p:spPr bwMode="auto">
          <a:xfrm>
            <a:off x="1187624" y="548680"/>
            <a:ext cx="7772400" cy="5832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fr-FR" sz="2800" b="1" i="1" dirty="0" smtClean="0">
                <a:solidFill>
                  <a:srgbClr val="0070C0"/>
                </a:solidFill>
                <a:latin typeface="+mj-lt"/>
              </a:rPr>
              <a:t>La procédure de comptage</a:t>
            </a:r>
          </a:p>
          <a:p>
            <a:pPr marL="0" indent="0" eaLnBrk="1" hangingPunct="1">
              <a:lnSpc>
                <a:spcPct val="90000"/>
              </a:lnSpc>
              <a:buNone/>
            </a:pPr>
            <a:r>
              <a:rPr lang="fr-FR" sz="2800" kern="0" dirty="0" smtClean="0">
                <a:solidFill>
                  <a:srgbClr val="002060"/>
                </a:solidFill>
                <a:latin typeface="+mj-lt"/>
              </a:rPr>
              <a:t>Les principes </a:t>
            </a:r>
            <a:r>
              <a:rPr lang="fr-FR" sz="2800" kern="0" dirty="0">
                <a:solidFill>
                  <a:srgbClr val="002060"/>
                </a:solidFill>
                <a:latin typeface="+mj-lt"/>
              </a:rPr>
              <a:t>de </a:t>
            </a:r>
            <a:r>
              <a:rPr lang="fr-FR" sz="2800" kern="0" dirty="0" err="1" smtClean="0">
                <a:solidFill>
                  <a:srgbClr val="002060"/>
                </a:solidFill>
                <a:latin typeface="+mj-lt"/>
              </a:rPr>
              <a:t>Gelman</a:t>
            </a:r>
            <a:r>
              <a:rPr lang="fr-FR" sz="2800" kern="0" dirty="0" smtClean="0">
                <a:solidFill>
                  <a:srgbClr val="002060"/>
                </a:solidFill>
                <a:latin typeface="+mj-lt"/>
              </a:rPr>
              <a:t> et </a:t>
            </a:r>
            <a:r>
              <a:rPr lang="fr-FR" sz="2800" kern="0" dirty="0" err="1" smtClean="0">
                <a:solidFill>
                  <a:srgbClr val="002060"/>
                </a:solidFill>
                <a:latin typeface="+mj-lt"/>
              </a:rPr>
              <a:t>Gallistel</a:t>
            </a:r>
            <a:endParaRPr lang="fr-FR" sz="2800" kern="0" dirty="0">
              <a:solidFill>
                <a:srgbClr val="002060"/>
              </a:solidFill>
              <a:latin typeface="+mj-lt"/>
            </a:endParaRPr>
          </a:p>
          <a:p>
            <a:pPr marL="0" indent="0" eaLnBrk="1" hangingPunct="1">
              <a:lnSpc>
                <a:spcPct val="90000"/>
              </a:lnSpc>
              <a:buNone/>
            </a:pPr>
            <a:r>
              <a:rPr lang="fr-FR" sz="2800" i="1" kern="0" dirty="0" smtClean="0">
                <a:solidFill>
                  <a:srgbClr val="0070C0"/>
                </a:solidFill>
                <a:latin typeface="+mj-lt"/>
              </a:rPr>
              <a:t>-Le </a:t>
            </a:r>
            <a:r>
              <a:rPr lang="fr-FR" sz="2800" i="1" kern="0" smtClean="0">
                <a:solidFill>
                  <a:srgbClr val="0070C0"/>
                </a:solidFill>
                <a:latin typeface="+mj-lt"/>
              </a:rPr>
              <a:t>principe d’adéquation</a:t>
            </a:r>
          </a:p>
          <a:p>
            <a:pPr marL="0" indent="0" eaLnBrk="1" hangingPunct="1">
              <a:lnSpc>
                <a:spcPct val="90000"/>
              </a:lnSpc>
              <a:buNone/>
            </a:pPr>
            <a:r>
              <a:rPr lang="fr-FR" sz="2800" i="1" kern="0" smtClean="0">
                <a:solidFill>
                  <a:srgbClr val="0070C0"/>
                </a:solidFill>
                <a:latin typeface="+mj-lt"/>
              </a:rPr>
              <a:t>Le </a:t>
            </a:r>
            <a:r>
              <a:rPr lang="fr-FR" sz="2800" i="1" kern="0" dirty="0">
                <a:solidFill>
                  <a:srgbClr val="0070C0"/>
                </a:solidFill>
                <a:latin typeface="+mj-lt"/>
              </a:rPr>
              <a:t>principe de l’ordre stable</a:t>
            </a:r>
            <a:r>
              <a:rPr lang="fr-FR" sz="2800" kern="0" dirty="0">
                <a:solidFill>
                  <a:srgbClr val="0070C0"/>
                </a:solidFill>
                <a:latin typeface="+mj-lt"/>
              </a:rPr>
              <a:t> </a:t>
            </a:r>
            <a:r>
              <a:rPr lang="fr-FR" sz="2800" kern="0" dirty="0" smtClean="0">
                <a:solidFill>
                  <a:srgbClr val="002060"/>
                </a:solidFill>
                <a:latin typeface="+mj-lt"/>
              </a:rPr>
              <a:t>: C’est le fait de mémoriser </a:t>
            </a:r>
            <a:r>
              <a:rPr lang="fr-FR" sz="2800" kern="0" dirty="0">
                <a:solidFill>
                  <a:srgbClr val="002060"/>
                </a:solidFill>
                <a:latin typeface="+mj-lt"/>
              </a:rPr>
              <a:t>une suite de </a:t>
            </a:r>
            <a:r>
              <a:rPr lang="fr-FR" sz="2800" kern="0" dirty="0" smtClean="0">
                <a:solidFill>
                  <a:srgbClr val="002060"/>
                </a:solidFill>
                <a:latin typeface="+mj-lt"/>
              </a:rPr>
              <a:t>mots-nombres et </a:t>
            </a:r>
            <a:r>
              <a:rPr lang="fr-FR" sz="2800" kern="0" dirty="0">
                <a:solidFill>
                  <a:srgbClr val="002060"/>
                </a:solidFill>
                <a:latin typeface="+mj-lt"/>
              </a:rPr>
              <a:t>la restituer de la </a:t>
            </a:r>
            <a:r>
              <a:rPr lang="fr-FR" sz="2800" kern="0" dirty="0" smtClean="0">
                <a:solidFill>
                  <a:srgbClr val="002060"/>
                </a:solidFill>
                <a:latin typeface="+mj-lt"/>
              </a:rPr>
              <a:t>même </a:t>
            </a:r>
            <a:r>
              <a:rPr lang="fr-FR" sz="2800" kern="0" dirty="0">
                <a:solidFill>
                  <a:srgbClr val="002060"/>
                </a:solidFill>
                <a:latin typeface="+mj-lt"/>
              </a:rPr>
              <a:t>manière dans des contextes </a:t>
            </a:r>
            <a:r>
              <a:rPr lang="fr-FR" sz="2800" kern="0" dirty="0" smtClean="0">
                <a:solidFill>
                  <a:srgbClr val="002060"/>
                </a:solidFill>
                <a:latin typeface="+mj-lt"/>
              </a:rPr>
              <a:t>différents.</a:t>
            </a:r>
            <a:endParaRPr lang="fr-FR" sz="2800" kern="0" dirty="0">
              <a:solidFill>
                <a:srgbClr val="002060"/>
              </a:solidFill>
              <a:latin typeface="+mj-lt"/>
            </a:endParaRPr>
          </a:p>
          <a:p>
            <a:pPr marL="0" indent="0" eaLnBrk="1" hangingPunct="1">
              <a:lnSpc>
                <a:spcPct val="90000"/>
              </a:lnSpc>
              <a:buNone/>
            </a:pPr>
            <a:r>
              <a:rPr lang="fr-FR" sz="2800" i="1" kern="0" dirty="0">
                <a:solidFill>
                  <a:srgbClr val="0070C0"/>
                </a:solidFill>
                <a:latin typeface="+mj-lt"/>
              </a:rPr>
              <a:t>-Le principe </a:t>
            </a:r>
            <a:r>
              <a:rPr lang="fr-FR" sz="2800" i="1" kern="0" dirty="0" smtClean="0">
                <a:solidFill>
                  <a:srgbClr val="0070C0"/>
                </a:solidFill>
                <a:latin typeface="+mj-lt"/>
              </a:rPr>
              <a:t>cardinal </a:t>
            </a:r>
            <a:r>
              <a:rPr lang="fr-FR" sz="2800" kern="0" dirty="0" smtClean="0">
                <a:solidFill>
                  <a:srgbClr val="002060"/>
                </a:solidFill>
                <a:latin typeface="+mj-lt"/>
              </a:rPr>
              <a:t>: Le </a:t>
            </a:r>
            <a:r>
              <a:rPr lang="fr-FR" sz="2800" kern="0" dirty="0">
                <a:solidFill>
                  <a:srgbClr val="002060"/>
                </a:solidFill>
                <a:latin typeface="+mj-lt"/>
              </a:rPr>
              <a:t>dernier mot nombre réfère à l’ensemble (combien ?)</a:t>
            </a:r>
          </a:p>
          <a:p>
            <a:pPr marL="0" indent="0" eaLnBrk="1" hangingPunct="1">
              <a:lnSpc>
                <a:spcPct val="90000"/>
              </a:lnSpc>
              <a:buNone/>
            </a:pPr>
            <a:r>
              <a:rPr lang="fr-FR" sz="2800" i="1" kern="0" dirty="0">
                <a:solidFill>
                  <a:srgbClr val="0070C0"/>
                </a:solidFill>
                <a:latin typeface="+mj-lt"/>
              </a:rPr>
              <a:t>-Le principe de non pertinence de </a:t>
            </a:r>
            <a:r>
              <a:rPr lang="fr-FR" sz="2800" i="1" kern="0" dirty="0" smtClean="0">
                <a:solidFill>
                  <a:srgbClr val="0070C0"/>
                </a:solidFill>
                <a:latin typeface="+mj-lt"/>
              </a:rPr>
              <a:t>l’ordre </a:t>
            </a:r>
            <a:r>
              <a:rPr lang="fr-FR" sz="2800" i="1" kern="0" dirty="0" smtClean="0">
                <a:solidFill>
                  <a:srgbClr val="002060"/>
                </a:solidFill>
                <a:latin typeface="+mj-lt"/>
              </a:rPr>
              <a:t>: </a:t>
            </a:r>
            <a:r>
              <a:rPr lang="fr-FR" sz="2800" kern="0" dirty="0" smtClean="0">
                <a:solidFill>
                  <a:srgbClr val="002060"/>
                </a:solidFill>
                <a:latin typeface="+mj-lt"/>
              </a:rPr>
              <a:t>L’ordre </a:t>
            </a:r>
            <a:r>
              <a:rPr lang="fr-FR" sz="2800" kern="0" dirty="0">
                <a:solidFill>
                  <a:srgbClr val="002060"/>
                </a:solidFill>
                <a:latin typeface="+mj-lt"/>
              </a:rPr>
              <a:t>de comptage des objets n’influe pas sur le </a:t>
            </a:r>
            <a:r>
              <a:rPr lang="fr-FR" sz="2800" kern="0" dirty="0" smtClean="0">
                <a:solidFill>
                  <a:srgbClr val="002060"/>
                </a:solidFill>
                <a:latin typeface="+mj-lt"/>
              </a:rPr>
              <a:t>cardinal </a:t>
            </a:r>
            <a:r>
              <a:rPr lang="fr-FR" sz="2800" kern="0" dirty="0">
                <a:solidFill>
                  <a:srgbClr val="002060"/>
                </a:solidFill>
                <a:latin typeface="+mj-lt"/>
              </a:rPr>
              <a:t>de </a:t>
            </a:r>
            <a:r>
              <a:rPr lang="fr-FR" sz="2800" kern="0" dirty="0" smtClean="0">
                <a:solidFill>
                  <a:srgbClr val="002060"/>
                </a:solidFill>
                <a:latin typeface="+mj-lt"/>
              </a:rPr>
              <a:t>l’ensemble.</a:t>
            </a:r>
            <a:endParaRPr lang="fr-FR" sz="2800" kern="0" dirty="0">
              <a:solidFill>
                <a:srgbClr val="002060"/>
              </a:solidFill>
              <a:latin typeface="+mj-lt"/>
            </a:endParaRPr>
          </a:p>
          <a:p>
            <a:pPr marL="0" indent="0" eaLnBrk="1" hangingPunct="1">
              <a:lnSpc>
                <a:spcPct val="90000"/>
              </a:lnSpc>
              <a:buNone/>
            </a:pPr>
            <a:r>
              <a:rPr lang="fr-FR" sz="2800" i="1" kern="0" dirty="0">
                <a:solidFill>
                  <a:srgbClr val="0070C0"/>
                </a:solidFill>
                <a:latin typeface="+mj-lt"/>
              </a:rPr>
              <a:t>-Le principe </a:t>
            </a:r>
            <a:r>
              <a:rPr lang="fr-FR" sz="2800" i="1" kern="0" dirty="0" smtClean="0">
                <a:solidFill>
                  <a:srgbClr val="0070C0"/>
                </a:solidFill>
                <a:latin typeface="+mj-lt"/>
              </a:rPr>
              <a:t>d’abstraction </a:t>
            </a:r>
            <a:r>
              <a:rPr lang="fr-FR" sz="2800" kern="0" dirty="0" smtClean="0">
                <a:solidFill>
                  <a:srgbClr val="002060"/>
                </a:solidFill>
                <a:latin typeface="+mj-lt"/>
              </a:rPr>
              <a:t>: La </a:t>
            </a:r>
            <a:r>
              <a:rPr lang="fr-FR" sz="2800" kern="0" dirty="0">
                <a:solidFill>
                  <a:srgbClr val="002060"/>
                </a:solidFill>
                <a:latin typeface="+mj-lt"/>
              </a:rPr>
              <a:t>nature des objets n’influe pas sur le cardinal de </a:t>
            </a:r>
            <a:r>
              <a:rPr lang="fr-FR" sz="2800" kern="0" dirty="0" smtClean="0">
                <a:solidFill>
                  <a:srgbClr val="002060"/>
                </a:solidFill>
                <a:latin typeface="+mj-lt"/>
              </a:rPr>
              <a:t>l’ensemble</a:t>
            </a:r>
            <a:r>
              <a:rPr lang="fr-FR" sz="2800" kern="0" dirty="0">
                <a:solidFill>
                  <a:srgbClr val="002060"/>
                </a:solidFill>
                <a:latin typeface="+mj-lt"/>
              </a:rPr>
              <a:t>.</a:t>
            </a:r>
          </a:p>
          <a:p>
            <a:endParaRPr lang="fr-FR" i="1" dirty="0">
              <a:solidFill>
                <a:schemeClr val="accent1"/>
              </a:solidFill>
            </a:endParaRPr>
          </a:p>
          <a:p>
            <a:endParaRPr lang="fr-FR" kern="0" dirty="0"/>
          </a:p>
        </p:txBody>
      </p:sp>
    </p:spTree>
    <p:extLst>
      <p:ext uri="{BB962C8B-B14F-4D97-AF65-F5344CB8AC3E}">
        <p14:creationId xmlns:p14="http://schemas.microsoft.com/office/powerpoint/2010/main" val="3876824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3163" y="188640"/>
            <a:ext cx="7772400" cy="6408712"/>
          </a:xfrm>
        </p:spPr>
        <p:txBody>
          <a:bodyPr/>
          <a:lstStyle/>
          <a:p>
            <a:pPr marL="0" indent="0">
              <a:buNone/>
            </a:pPr>
            <a:r>
              <a:rPr lang="fr-FR" b="1" dirty="0">
                <a:solidFill>
                  <a:srgbClr val="0070C0"/>
                </a:solidFill>
                <a:latin typeface="+mj-lt"/>
              </a:rPr>
              <a:t>Les procédures s’appuyant sur les relations entre les nombres</a:t>
            </a:r>
          </a:p>
          <a:p>
            <a:pPr marL="0" indent="0">
              <a:buNone/>
            </a:pPr>
            <a:r>
              <a:rPr lang="fr-FR" sz="2800" b="1" i="1" dirty="0">
                <a:solidFill>
                  <a:srgbClr val="0070C0"/>
                </a:solidFill>
                <a:latin typeface="+mj-lt"/>
              </a:rPr>
              <a:t>Recomptage</a:t>
            </a:r>
            <a:r>
              <a:rPr lang="fr-FR" sz="2800" i="1" dirty="0">
                <a:solidFill>
                  <a:srgbClr val="0070C0"/>
                </a:solidFill>
                <a:latin typeface="+mj-lt"/>
              </a:rPr>
              <a:t> :</a:t>
            </a:r>
            <a:r>
              <a:rPr lang="fr-FR" sz="2800" dirty="0">
                <a:solidFill>
                  <a:srgbClr val="0070C0"/>
                </a:solidFill>
                <a:latin typeface="+mj-lt"/>
              </a:rPr>
              <a:t> </a:t>
            </a:r>
            <a:r>
              <a:rPr lang="fr-FR" sz="2800" dirty="0">
                <a:solidFill>
                  <a:srgbClr val="002060"/>
                </a:solidFill>
                <a:latin typeface="+mj-lt"/>
              </a:rPr>
              <a:t>L</a:t>
            </a:r>
            <a:r>
              <a:rPr lang="fr-FR" sz="2800" dirty="0" smtClean="0">
                <a:solidFill>
                  <a:srgbClr val="002060"/>
                </a:solidFill>
                <a:latin typeface="+mj-lt"/>
              </a:rPr>
              <a:t>’enfant </a:t>
            </a:r>
            <a:r>
              <a:rPr lang="fr-FR" sz="2800" dirty="0">
                <a:solidFill>
                  <a:srgbClr val="002060"/>
                </a:solidFill>
                <a:latin typeface="+mj-lt"/>
              </a:rPr>
              <a:t>dénombre depuis le début.</a:t>
            </a:r>
          </a:p>
          <a:p>
            <a:pPr marL="0" indent="0" eaLnBrk="1" hangingPunct="1">
              <a:lnSpc>
                <a:spcPct val="90000"/>
              </a:lnSpc>
              <a:buNone/>
            </a:pPr>
            <a:r>
              <a:rPr lang="fr-FR" sz="2800" b="1" i="1" dirty="0" err="1">
                <a:solidFill>
                  <a:srgbClr val="0070C0"/>
                </a:solidFill>
                <a:latin typeface="+mj-lt"/>
              </a:rPr>
              <a:t>Surcomptage</a:t>
            </a:r>
            <a:r>
              <a:rPr lang="fr-FR" sz="2800" i="1" dirty="0">
                <a:solidFill>
                  <a:srgbClr val="0070C0"/>
                </a:solidFill>
                <a:latin typeface="+mj-lt"/>
              </a:rPr>
              <a:t> :</a:t>
            </a:r>
            <a:r>
              <a:rPr lang="fr-FR" sz="2800" dirty="0">
                <a:solidFill>
                  <a:srgbClr val="0070C0"/>
                </a:solidFill>
                <a:latin typeface="+mj-lt"/>
              </a:rPr>
              <a:t> </a:t>
            </a:r>
            <a:r>
              <a:rPr lang="fr-FR" sz="2800" dirty="0">
                <a:solidFill>
                  <a:srgbClr val="002060"/>
                </a:solidFill>
                <a:latin typeface="+mj-lt"/>
              </a:rPr>
              <a:t>L</a:t>
            </a:r>
            <a:r>
              <a:rPr lang="fr-FR" sz="2800" dirty="0" smtClean="0">
                <a:solidFill>
                  <a:srgbClr val="002060"/>
                </a:solidFill>
                <a:latin typeface="+mj-lt"/>
              </a:rPr>
              <a:t>’enfant</a:t>
            </a:r>
            <a:r>
              <a:rPr lang="fr-FR" sz="2800" dirty="0">
                <a:solidFill>
                  <a:srgbClr val="002060"/>
                </a:solidFill>
                <a:latin typeface="+mj-lt"/>
              </a:rPr>
              <a:t>, à partir de la 1</a:t>
            </a:r>
            <a:r>
              <a:rPr lang="fr-FR" sz="2800" baseline="30000" dirty="0">
                <a:solidFill>
                  <a:srgbClr val="002060"/>
                </a:solidFill>
                <a:latin typeface="+mj-lt"/>
              </a:rPr>
              <a:t>ère</a:t>
            </a:r>
            <a:r>
              <a:rPr lang="fr-FR" sz="2800" dirty="0">
                <a:solidFill>
                  <a:srgbClr val="002060"/>
                </a:solidFill>
                <a:latin typeface="+mj-lt"/>
              </a:rPr>
              <a:t> quantité continue la suite numérique en « pointant » les objets de la 2</a:t>
            </a:r>
            <a:r>
              <a:rPr lang="fr-FR" sz="2800" baseline="30000" dirty="0">
                <a:solidFill>
                  <a:srgbClr val="002060"/>
                </a:solidFill>
                <a:latin typeface="+mj-lt"/>
              </a:rPr>
              <a:t>ème</a:t>
            </a:r>
            <a:r>
              <a:rPr lang="fr-FR" sz="2800" dirty="0">
                <a:solidFill>
                  <a:srgbClr val="002060"/>
                </a:solidFill>
                <a:latin typeface="+mj-lt"/>
              </a:rPr>
              <a:t> collection.</a:t>
            </a:r>
          </a:p>
          <a:p>
            <a:pPr marL="0" indent="0" eaLnBrk="1" hangingPunct="1">
              <a:lnSpc>
                <a:spcPct val="90000"/>
              </a:lnSpc>
              <a:buNone/>
            </a:pPr>
            <a:r>
              <a:rPr lang="fr-FR" sz="2800" b="1" i="1" dirty="0">
                <a:solidFill>
                  <a:srgbClr val="0070C0"/>
                </a:solidFill>
                <a:latin typeface="+mj-lt"/>
              </a:rPr>
              <a:t>Décomptage</a:t>
            </a:r>
            <a:r>
              <a:rPr lang="fr-FR" sz="2800" i="1" dirty="0">
                <a:solidFill>
                  <a:srgbClr val="0070C0"/>
                </a:solidFill>
                <a:latin typeface="+mj-lt"/>
              </a:rPr>
              <a:t> :</a:t>
            </a:r>
            <a:r>
              <a:rPr lang="fr-FR" sz="2800" dirty="0">
                <a:solidFill>
                  <a:srgbClr val="0070C0"/>
                </a:solidFill>
                <a:latin typeface="+mj-lt"/>
              </a:rPr>
              <a:t> </a:t>
            </a:r>
            <a:r>
              <a:rPr lang="fr-FR" sz="2800" dirty="0">
                <a:solidFill>
                  <a:srgbClr val="002060"/>
                </a:solidFill>
                <a:latin typeface="+mj-lt"/>
              </a:rPr>
              <a:t>A</a:t>
            </a:r>
            <a:r>
              <a:rPr lang="fr-FR" sz="2800" dirty="0" smtClean="0">
                <a:solidFill>
                  <a:srgbClr val="002060"/>
                </a:solidFill>
                <a:latin typeface="+mj-lt"/>
              </a:rPr>
              <a:t> </a:t>
            </a:r>
            <a:r>
              <a:rPr lang="fr-FR" sz="2800" dirty="0">
                <a:solidFill>
                  <a:srgbClr val="002060"/>
                </a:solidFill>
                <a:latin typeface="+mj-lt"/>
              </a:rPr>
              <a:t>partir de la 1</a:t>
            </a:r>
            <a:r>
              <a:rPr lang="fr-FR" sz="2800" baseline="30000" dirty="0">
                <a:solidFill>
                  <a:srgbClr val="002060"/>
                </a:solidFill>
                <a:latin typeface="+mj-lt"/>
              </a:rPr>
              <a:t>ère</a:t>
            </a:r>
            <a:r>
              <a:rPr lang="fr-FR" sz="2800" dirty="0">
                <a:solidFill>
                  <a:srgbClr val="002060"/>
                </a:solidFill>
                <a:latin typeface="+mj-lt"/>
              </a:rPr>
              <a:t> quantité, l’enfant met sur ses doigts le nombre d’éléments à enlever et récite la comptine à rebours.</a:t>
            </a:r>
          </a:p>
          <a:p>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11</a:t>
            </a:fld>
            <a:endParaRPr lang="fr-FR"/>
          </a:p>
        </p:txBody>
      </p:sp>
    </p:spTree>
    <p:extLst>
      <p:ext uri="{BB962C8B-B14F-4D97-AF65-F5344CB8AC3E}">
        <p14:creationId xmlns:p14="http://schemas.microsoft.com/office/powerpoint/2010/main" val="353808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3163" y="188640"/>
            <a:ext cx="7772400" cy="1080120"/>
          </a:xfrm>
        </p:spPr>
        <p:txBody>
          <a:bodyPr/>
          <a:lstStyle/>
          <a:p>
            <a:r>
              <a:rPr lang="fr-FR" dirty="0" smtClean="0">
                <a:effectLst>
                  <a:outerShdw blurRad="38100" dist="38100" dir="2700000" algn="tl">
                    <a:srgbClr val="C0C0C0"/>
                  </a:outerShdw>
                </a:effectLst>
              </a:rPr>
              <a:t>III- Attendus de fin d’école maternelle</a:t>
            </a:r>
            <a:endParaRPr lang="fr-FR" dirty="0"/>
          </a:p>
        </p:txBody>
      </p:sp>
      <p:sp>
        <p:nvSpPr>
          <p:cNvPr id="3" name="Espace réservé du contenu 2"/>
          <p:cNvSpPr>
            <a:spLocks noGrp="1"/>
          </p:cNvSpPr>
          <p:nvPr>
            <p:ph idx="1"/>
          </p:nvPr>
        </p:nvSpPr>
        <p:spPr>
          <a:xfrm>
            <a:off x="1173163" y="1484784"/>
            <a:ext cx="7772400" cy="4611216"/>
          </a:xfrm>
        </p:spPr>
        <p:txBody>
          <a:bodyPr/>
          <a:lstStyle/>
          <a:p>
            <a:r>
              <a:rPr kumimoji="1" lang="fr-FR" sz="2800" b="1" kern="1200" dirty="0">
                <a:solidFill>
                  <a:srgbClr val="0070C0"/>
                </a:solidFill>
                <a:latin typeface="Times New Roman" pitchFamily="18" charset="0"/>
              </a:rPr>
              <a:t>Utiliser les nombres </a:t>
            </a:r>
            <a:endParaRPr kumimoji="1" lang="fr-FR" sz="2800" kern="1200" dirty="0">
              <a:solidFill>
                <a:srgbClr val="0070C0"/>
              </a:solidFill>
              <a:latin typeface="Times New Roman" pitchFamily="18" charset="0"/>
            </a:endParaRPr>
          </a:p>
          <a:p>
            <a:pPr marL="0" indent="0">
              <a:buNone/>
            </a:pPr>
            <a:r>
              <a:rPr kumimoji="1" lang="fr-FR" sz="2400" kern="1200" dirty="0">
                <a:solidFill>
                  <a:srgbClr val="002060"/>
                </a:solidFill>
                <a:latin typeface="Times New Roman" pitchFamily="18" charset="0"/>
              </a:rPr>
              <a:t>- Évaluer et comparer des collections d’objets avec des </a:t>
            </a:r>
            <a:r>
              <a:rPr kumimoji="1" lang="fr-FR" sz="2400" u="sng" kern="1200" dirty="0">
                <a:solidFill>
                  <a:srgbClr val="002060"/>
                </a:solidFill>
                <a:latin typeface="Times New Roman" pitchFamily="18" charset="0"/>
              </a:rPr>
              <a:t>procédures numériques ou non numériques</a:t>
            </a:r>
            <a:r>
              <a:rPr kumimoji="1" lang="fr-FR" sz="2400" kern="1200" dirty="0">
                <a:solidFill>
                  <a:srgbClr val="002060"/>
                </a:solidFill>
                <a:latin typeface="Times New Roman" pitchFamily="18" charset="0"/>
              </a:rPr>
              <a:t>. </a:t>
            </a:r>
          </a:p>
          <a:p>
            <a:pPr marL="0" indent="0">
              <a:buNone/>
            </a:pPr>
            <a:r>
              <a:rPr kumimoji="1" lang="fr-FR" sz="2400" kern="1200" dirty="0">
                <a:solidFill>
                  <a:srgbClr val="002060"/>
                </a:solidFill>
                <a:latin typeface="Times New Roman" pitchFamily="18" charset="0"/>
              </a:rPr>
              <a:t>- Réaliser une collection dont le cardinal est donné. Utiliser le dénombrement pour comparer deux quantités, pour constituer une collection d’une taille donnée ou pour réaliser une collection de quantité égale à la collection proposée. </a:t>
            </a:r>
          </a:p>
          <a:p>
            <a:pPr marL="0" indent="0">
              <a:buNone/>
            </a:pPr>
            <a:r>
              <a:rPr kumimoji="1" lang="fr-FR" sz="2400" kern="1200" dirty="0">
                <a:solidFill>
                  <a:srgbClr val="002060"/>
                </a:solidFill>
                <a:latin typeface="Times New Roman" pitchFamily="18" charset="0"/>
              </a:rPr>
              <a:t>- Utiliser le nombre pour exprimer la position d’un objet ou d’une personne dans un jeu, dans une situation organisée, sur un rang ou pour comparer des positions. </a:t>
            </a:r>
          </a:p>
          <a:p>
            <a:pPr marL="0" indent="0">
              <a:buNone/>
            </a:pPr>
            <a:r>
              <a:rPr kumimoji="1" lang="fr-FR" sz="2400" kern="1200" dirty="0">
                <a:solidFill>
                  <a:srgbClr val="002060"/>
                </a:solidFill>
                <a:latin typeface="Times New Roman" pitchFamily="18" charset="0"/>
              </a:rPr>
              <a:t>- Mobiliser des </a:t>
            </a:r>
            <a:r>
              <a:rPr kumimoji="1" lang="fr-FR" sz="2400" u="sng" kern="1200" dirty="0">
                <a:solidFill>
                  <a:srgbClr val="002060"/>
                </a:solidFill>
                <a:latin typeface="Times New Roman" pitchFamily="18" charset="0"/>
              </a:rPr>
              <a:t>symboles analogiques, verbaux ou écrits, conventionnels ou non conventionnels</a:t>
            </a:r>
            <a:r>
              <a:rPr kumimoji="1" lang="fr-FR" sz="2400" kern="1200" dirty="0">
                <a:solidFill>
                  <a:srgbClr val="002060"/>
                </a:solidFill>
                <a:latin typeface="Times New Roman" pitchFamily="18" charset="0"/>
              </a:rPr>
              <a:t> pour communiquer des informations orales et écrites sur une quantité. </a:t>
            </a:r>
          </a:p>
          <a:p>
            <a:endParaRPr lang="fr-FR" sz="2400" dirty="0"/>
          </a:p>
          <a:p>
            <a:endParaRPr lang="fr-FR" sz="2400"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12</a:t>
            </a:fld>
            <a:endParaRPr lang="fr-FR"/>
          </a:p>
        </p:txBody>
      </p:sp>
    </p:spTree>
    <p:extLst>
      <p:ext uri="{BB962C8B-B14F-4D97-AF65-F5344CB8AC3E}">
        <p14:creationId xmlns:p14="http://schemas.microsoft.com/office/powerpoint/2010/main" val="373537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3163" y="188640"/>
            <a:ext cx="7772400" cy="6480720"/>
          </a:xfrm>
        </p:spPr>
        <p:txBody>
          <a:bodyPr/>
          <a:lstStyle/>
          <a:p>
            <a:r>
              <a:rPr kumimoji="1" lang="fr-FR" sz="2800" b="1" kern="1200" dirty="0">
                <a:solidFill>
                  <a:srgbClr val="0070C0"/>
                </a:solidFill>
                <a:latin typeface="Times New Roman" pitchFamily="18" charset="0"/>
              </a:rPr>
              <a:t>Étudier les nombres </a:t>
            </a:r>
            <a:endParaRPr kumimoji="1" lang="fr-FR" sz="2800" kern="1200" dirty="0">
              <a:solidFill>
                <a:srgbClr val="0070C0"/>
              </a:solidFill>
              <a:latin typeface="Times New Roman" pitchFamily="18" charset="0"/>
            </a:endParaRPr>
          </a:p>
          <a:p>
            <a:pPr marL="0" indent="0">
              <a:buNone/>
            </a:pPr>
            <a:r>
              <a:rPr kumimoji="1" lang="fr-FR" sz="2400" kern="1200" dirty="0">
                <a:solidFill>
                  <a:srgbClr val="002060"/>
                </a:solidFill>
                <a:latin typeface="Times New Roman" pitchFamily="18" charset="0"/>
              </a:rPr>
              <a:t>- Avoir compris que le cardinal ne change pas si on modifie la disposition spatiale ou la nature des éléments. </a:t>
            </a:r>
          </a:p>
          <a:p>
            <a:pPr marL="0" indent="0">
              <a:buNone/>
            </a:pPr>
            <a:r>
              <a:rPr kumimoji="1" lang="fr-FR" sz="2400" kern="1200" dirty="0">
                <a:solidFill>
                  <a:srgbClr val="002060"/>
                </a:solidFill>
                <a:latin typeface="Times New Roman" pitchFamily="18" charset="0"/>
              </a:rPr>
              <a:t>- Avoir compris que tout nombre s’obtient en ajoutant un au nombre précédent et que cela correspond à l’ajout d’une unité à la quantité précédente. </a:t>
            </a:r>
          </a:p>
          <a:p>
            <a:pPr marL="0" indent="0">
              <a:buNone/>
            </a:pPr>
            <a:r>
              <a:rPr kumimoji="1" lang="fr-FR" sz="2400" kern="1200" dirty="0">
                <a:solidFill>
                  <a:srgbClr val="002060"/>
                </a:solidFill>
                <a:latin typeface="Times New Roman" pitchFamily="18" charset="0"/>
              </a:rPr>
              <a:t>- Quantifier des collections jusqu’à dix au moins ; les composer et les décomposer par manipulations effectives puis mentales. Dire combien il faut ajouter ou enlever pour obtenir des quantités ne dépassant pas dix. </a:t>
            </a:r>
          </a:p>
          <a:p>
            <a:pPr marL="0" indent="0">
              <a:buNone/>
            </a:pPr>
            <a:r>
              <a:rPr kumimoji="1" lang="fr-FR" sz="2400" kern="1200" dirty="0">
                <a:solidFill>
                  <a:srgbClr val="002060"/>
                </a:solidFill>
                <a:latin typeface="Times New Roman" pitchFamily="18" charset="0"/>
              </a:rPr>
              <a:t>- Parler des nombres à l’aide de leur décomposition. </a:t>
            </a:r>
          </a:p>
          <a:p>
            <a:pPr marL="0" indent="0">
              <a:buNone/>
            </a:pPr>
            <a:r>
              <a:rPr kumimoji="1" lang="fr-FR" sz="2400" kern="1200" dirty="0">
                <a:solidFill>
                  <a:srgbClr val="002060"/>
                </a:solidFill>
                <a:latin typeface="Times New Roman" pitchFamily="18" charset="0"/>
              </a:rPr>
              <a:t>- Dire la suite des nombres jusqu’à trente. Lire les nombres écrits en chiffres jusqu’à dix.</a:t>
            </a:r>
          </a:p>
          <a:p>
            <a:endParaRPr lang="fr-FR" sz="2400"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13</a:t>
            </a:fld>
            <a:endParaRPr lang="fr-FR"/>
          </a:p>
        </p:txBody>
      </p:sp>
    </p:spTree>
    <p:extLst>
      <p:ext uri="{BB962C8B-B14F-4D97-AF65-F5344CB8AC3E}">
        <p14:creationId xmlns:p14="http://schemas.microsoft.com/office/powerpoint/2010/main" val="119789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7772400" cy="792088"/>
          </a:xfrm>
        </p:spPr>
        <p:txBody>
          <a:bodyPr/>
          <a:lstStyle/>
          <a:p>
            <a:r>
              <a:rPr lang="fr-FR" dirty="0">
                <a:effectLst>
                  <a:outerShdw blurRad="38100" dist="38100" dir="2700000" algn="tl">
                    <a:srgbClr val="C0C0C0"/>
                  </a:outerShdw>
                </a:effectLst>
              </a:rPr>
              <a:t>I</a:t>
            </a:r>
            <a:r>
              <a:rPr lang="fr-FR" dirty="0" smtClean="0">
                <a:effectLst>
                  <a:outerShdw blurRad="38100" dist="38100" dir="2700000" algn="tl">
                    <a:srgbClr val="C0C0C0"/>
                  </a:outerShdw>
                </a:effectLst>
              </a:rPr>
              <a:t>V- Propositions d’activités</a:t>
            </a:r>
            <a:endParaRPr lang="fr-FR" dirty="0"/>
          </a:p>
        </p:txBody>
      </p:sp>
      <p:sp>
        <p:nvSpPr>
          <p:cNvPr id="3" name="Espace réservé du contenu 2"/>
          <p:cNvSpPr>
            <a:spLocks noGrp="1"/>
          </p:cNvSpPr>
          <p:nvPr>
            <p:ph idx="1"/>
          </p:nvPr>
        </p:nvSpPr>
        <p:spPr>
          <a:xfrm>
            <a:off x="1173163" y="1124744"/>
            <a:ext cx="7772400" cy="5472608"/>
          </a:xfrm>
        </p:spPr>
        <p:txBody>
          <a:bodyPr/>
          <a:lstStyle/>
          <a:p>
            <a:r>
              <a:rPr lang="fr-FR" dirty="0" smtClean="0">
                <a:solidFill>
                  <a:srgbClr val="0070C0"/>
                </a:solidFill>
              </a:rPr>
              <a:t>Situations de référence</a:t>
            </a:r>
          </a:p>
          <a:p>
            <a:r>
              <a:rPr lang="fr-FR" dirty="0" smtClean="0">
                <a:solidFill>
                  <a:srgbClr val="0070C0"/>
                </a:solidFill>
              </a:rPr>
              <a:t>Imagiers numériques et albums à compter</a:t>
            </a:r>
          </a:p>
          <a:p>
            <a:r>
              <a:rPr lang="fr-FR" dirty="0" smtClean="0">
                <a:solidFill>
                  <a:srgbClr val="0070C0"/>
                </a:solidFill>
              </a:rPr>
              <a:t>Comptines et jeux de doigts</a:t>
            </a:r>
          </a:p>
          <a:p>
            <a:r>
              <a:rPr lang="fr-FR" dirty="0" smtClean="0">
                <a:solidFill>
                  <a:srgbClr val="0070C0"/>
                </a:solidFill>
              </a:rPr>
              <a:t>Jeux numériques</a:t>
            </a: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14</a:t>
            </a:fld>
            <a:endParaRPr lang="fr-FR"/>
          </a:p>
        </p:txBody>
      </p:sp>
    </p:spTree>
    <p:extLst>
      <p:ext uri="{BB962C8B-B14F-4D97-AF65-F5344CB8AC3E}">
        <p14:creationId xmlns:p14="http://schemas.microsoft.com/office/powerpoint/2010/main" val="13026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 Obstacles, remédiations et points de vigilance</a:t>
            </a:r>
            <a:endParaRPr lang="fr-FR" dirty="0"/>
          </a:p>
        </p:txBody>
      </p:sp>
      <p:sp>
        <p:nvSpPr>
          <p:cNvPr id="3" name="Espace réservé du contenu 2"/>
          <p:cNvSpPr>
            <a:spLocks noGrp="1"/>
          </p:cNvSpPr>
          <p:nvPr>
            <p:ph idx="1"/>
          </p:nvPr>
        </p:nvSpPr>
        <p:spPr/>
        <p:txBody>
          <a:bodyPr/>
          <a:lstStyle/>
          <a:p>
            <a:pPr marL="0" indent="0">
              <a:buNone/>
            </a:pPr>
            <a:endParaRPr lang="fr-FR" dirty="0">
              <a:solidFill>
                <a:srgbClr val="0070C0"/>
              </a:solidFill>
              <a:latin typeface="+mj-lt"/>
            </a:endParaRPr>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15</a:t>
            </a:fld>
            <a:endParaRPr lang="fr-FR"/>
          </a:p>
        </p:txBody>
      </p:sp>
    </p:spTree>
    <p:extLst>
      <p:ext uri="{BB962C8B-B14F-4D97-AF65-F5344CB8AC3E}">
        <p14:creationId xmlns:p14="http://schemas.microsoft.com/office/powerpoint/2010/main" val="151613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260648"/>
            <a:ext cx="7772400" cy="1143000"/>
          </a:xfrm>
        </p:spPr>
        <p:txBody>
          <a:bodyPr/>
          <a:lstStyle/>
          <a:p>
            <a:r>
              <a:rPr lang="fr-FR" dirty="0" smtClean="0">
                <a:effectLst>
                  <a:outerShdw blurRad="38100" dist="38100" dir="2700000" algn="tl">
                    <a:srgbClr val="C0C0C0"/>
                  </a:outerShdw>
                </a:effectLst>
              </a:rPr>
              <a:t>I- La construction du nombre</a:t>
            </a:r>
            <a:endParaRPr lang="fr-FR" dirty="0"/>
          </a:p>
        </p:txBody>
      </p:sp>
      <p:sp>
        <p:nvSpPr>
          <p:cNvPr id="3" name="Espace réservé du contenu 2"/>
          <p:cNvSpPr>
            <a:spLocks noGrp="1"/>
          </p:cNvSpPr>
          <p:nvPr>
            <p:ph idx="1"/>
          </p:nvPr>
        </p:nvSpPr>
        <p:spPr>
          <a:xfrm>
            <a:off x="1173163" y="1412776"/>
            <a:ext cx="7772400" cy="5328592"/>
          </a:xfrm>
        </p:spPr>
        <p:txBody>
          <a:bodyPr/>
          <a:lstStyle/>
          <a:p>
            <a:pPr marL="0" indent="0" eaLnBrk="1" hangingPunct="1">
              <a:buNone/>
            </a:pPr>
            <a:r>
              <a:rPr lang="fr-FR" sz="2400" i="1" dirty="0" smtClean="0">
                <a:solidFill>
                  <a:srgbClr val="002060"/>
                </a:solidFill>
                <a:latin typeface="+mj-lt"/>
              </a:rPr>
              <a:t>Depuis leur naissance, les enfants ont une intuition des grandeurs. A leur arrivée à l’école maternelle, ils discriminent les petites quantités un, deux et trois. </a:t>
            </a:r>
          </a:p>
          <a:p>
            <a:pPr marL="0" indent="0" eaLnBrk="1" hangingPunct="1">
              <a:buNone/>
            </a:pPr>
            <a:r>
              <a:rPr lang="fr-FR" sz="2400" i="1" dirty="0" smtClean="0">
                <a:solidFill>
                  <a:srgbClr val="002060"/>
                </a:solidFill>
                <a:latin typeface="+mj-lt"/>
              </a:rPr>
              <a:t>L’école maternelle doit conduire chaque enfant à comprendre que les nombres permettent à la fois d’exprimer des quantités (usage cardinal) et d’exprimer un rang ou un positionnement dans une liste (usage ordinal).</a:t>
            </a:r>
          </a:p>
          <a:p>
            <a:pPr marL="0" indent="0" eaLnBrk="1" hangingPunct="1">
              <a:buNone/>
            </a:pPr>
            <a:r>
              <a:rPr lang="fr-FR" sz="2800" dirty="0" smtClean="0">
                <a:solidFill>
                  <a:srgbClr val="002060"/>
                </a:solidFill>
                <a:latin typeface="+mj-lt"/>
              </a:rPr>
              <a:t>Elle s’appuie sur :</a:t>
            </a:r>
          </a:p>
          <a:p>
            <a:pPr eaLnBrk="1" hangingPunct="1"/>
            <a:r>
              <a:rPr lang="fr-FR" sz="2800" dirty="0" smtClean="0">
                <a:solidFill>
                  <a:srgbClr val="0070C0"/>
                </a:solidFill>
                <a:latin typeface="+mj-lt"/>
              </a:rPr>
              <a:t>La notion de quantité</a:t>
            </a:r>
          </a:p>
          <a:p>
            <a:pPr eaLnBrk="1" hangingPunct="1"/>
            <a:r>
              <a:rPr lang="fr-FR" sz="2800" dirty="0" smtClean="0">
                <a:solidFill>
                  <a:srgbClr val="0070C0"/>
                </a:solidFill>
                <a:latin typeface="+mj-lt"/>
              </a:rPr>
              <a:t>La codification orale et écrite du nombre</a:t>
            </a:r>
          </a:p>
          <a:p>
            <a:pPr eaLnBrk="1" hangingPunct="1"/>
            <a:r>
              <a:rPr lang="fr-FR" sz="2800" dirty="0" smtClean="0">
                <a:solidFill>
                  <a:srgbClr val="0070C0"/>
                </a:solidFill>
                <a:latin typeface="+mj-lt"/>
              </a:rPr>
              <a:t>L’acquisition de la suite orale des nombres</a:t>
            </a:r>
          </a:p>
          <a:p>
            <a:pPr eaLnBrk="1" hangingPunct="1"/>
            <a:r>
              <a:rPr lang="fr-FR" sz="2800" dirty="0" smtClean="0">
                <a:solidFill>
                  <a:srgbClr val="0070C0"/>
                </a:solidFill>
                <a:latin typeface="+mj-lt"/>
              </a:rPr>
              <a:t>Le dénombrement</a:t>
            </a:r>
          </a:p>
          <a:p>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2</a:t>
            </a:fld>
            <a:endParaRPr lang="fr-FR"/>
          </a:p>
        </p:txBody>
      </p:sp>
    </p:spTree>
    <p:extLst>
      <p:ext uri="{BB962C8B-B14F-4D97-AF65-F5344CB8AC3E}">
        <p14:creationId xmlns:p14="http://schemas.microsoft.com/office/powerpoint/2010/main" val="345675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7772400" cy="864096"/>
          </a:xfrm>
        </p:spPr>
        <p:txBody>
          <a:bodyPr/>
          <a:lstStyle/>
          <a:p>
            <a:r>
              <a:rPr lang="fr-FR" dirty="0" smtClean="0">
                <a:effectLst>
                  <a:outerShdw blurRad="38100" dist="38100" dir="2700000" algn="tl">
                    <a:srgbClr val="C0C0C0"/>
                  </a:outerShdw>
                </a:effectLst>
              </a:rPr>
              <a:t>II- Le programme de 2015</a:t>
            </a:r>
            <a:endParaRPr lang="fr-FR" dirty="0"/>
          </a:p>
        </p:txBody>
      </p:sp>
      <p:sp>
        <p:nvSpPr>
          <p:cNvPr id="3" name="Espace réservé du contenu 2"/>
          <p:cNvSpPr>
            <a:spLocks noGrp="1"/>
          </p:cNvSpPr>
          <p:nvPr>
            <p:ph idx="1"/>
          </p:nvPr>
        </p:nvSpPr>
        <p:spPr>
          <a:xfrm>
            <a:off x="1173163" y="980728"/>
            <a:ext cx="7772400" cy="5688632"/>
          </a:xfrm>
        </p:spPr>
        <p:txBody>
          <a:bodyPr/>
          <a:lstStyle/>
          <a:p>
            <a:pPr eaLnBrk="1" hangingPunct="1"/>
            <a:r>
              <a:rPr lang="fr-FR" dirty="0" smtClean="0">
                <a:solidFill>
                  <a:schemeClr val="accent2"/>
                </a:solidFill>
                <a:latin typeface="+mj-lt"/>
              </a:rPr>
              <a:t>Du programme de 2008 au programme de 2015</a:t>
            </a:r>
          </a:p>
          <a:p>
            <a:pPr eaLnBrk="1" hangingPunct="1"/>
            <a:r>
              <a:rPr lang="fr-FR" dirty="0" smtClean="0">
                <a:solidFill>
                  <a:schemeClr val="accent2"/>
                </a:solidFill>
                <a:latin typeface="+mj-lt"/>
              </a:rPr>
              <a:t>Un domaine : Construire les premiers outils pour structurer sa pensée</a:t>
            </a:r>
          </a:p>
          <a:p>
            <a:pPr eaLnBrk="1" hangingPunct="1"/>
            <a:r>
              <a:rPr lang="fr-FR" dirty="0" smtClean="0">
                <a:solidFill>
                  <a:schemeClr val="accent2"/>
                </a:solidFill>
                <a:latin typeface="+mj-lt"/>
              </a:rPr>
              <a:t>Un sous-domaine : découvrir les nombres et leur utilisation</a:t>
            </a:r>
          </a:p>
          <a:p>
            <a:pPr eaLnBrk="1" hangingPunct="1"/>
            <a:r>
              <a:rPr lang="fr-FR" dirty="0" smtClean="0">
                <a:solidFill>
                  <a:schemeClr val="accent2"/>
                </a:solidFill>
                <a:latin typeface="+mj-lt"/>
              </a:rPr>
              <a:t>4 grands objectifs d’apprentissages :</a:t>
            </a:r>
          </a:p>
          <a:p>
            <a:pPr marL="0" indent="0" eaLnBrk="1" hangingPunct="1">
              <a:buNone/>
            </a:pPr>
            <a:r>
              <a:rPr lang="fr-FR" sz="2400" dirty="0" smtClean="0">
                <a:solidFill>
                  <a:schemeClr val="accent6">
                    <a:lumMod val="75000"/>
                  </a:schemeClr>
                </a:solidFill>
                <a:latin typeface="+mj-lt"/>
              </a:rPr>
              <a:t>-Construire le nombre pour exprimer des quantités</a:t>
            </a:r>
          </a:p>
          <a:p>
            <a:pPr marL="0" indent="0" eaLnBrk="1" hangingPunct="1">
              <a:buNone/>
            </a:pPr>
            <a:r>
              <a:rPr lang="fr-FR" sz="2400" dirty="0" smtClean="0">
                <a:solidFill>
                  <a:schemeClr val="accent6">
                    <a:lumMod val="75000"/>
                  </a:schemeClr>
                </a:solidFill>
                <a:latin typeface="+mj-lt"/>
              </a:rPr>
              <a:t>-Stabiliser la connaissance des petits nombres</a:t>
            </a:r>
          </a:p>
          <a:p>
            <a:pPr marL="0" indent="0" eaLnBrk="1" hangingPunct="1">
              <a:buNone/>
            </a:pPr>
            <a:r>
              <a:rPr lang="fr-FR" sz="2400" dirty="0" smtClean="0">
                <a:solidFill>
                  <a:schemeClr val="accent6">
                    <a:lumMod val="75000"/>
                  </a:schemeClr>
                </a:solidFill>
                <a:latin typeface="+mj-lt"/>
              </a:rPr>
              <a:t>-Utiliser le nombre pour désigner un rang, une position</a:t>
            </a:r>
          </a:p>
          <a:p>
            <a:pPr marL="0" indent="0" eaLnBrk="1" hangingPunct="1">
              <a:buNone/>
            </a:pPr>
            <a:r>
              <a:rPr lang="fr-FR" sz="2400" dirty="0" smtClean="0">
                <a:solidFill>
                  <a:schemeClr val="accent6">
                    <a:lumMod val="75000"/>
                  </a:schemeClr>
                </a:solidFill>
                <a:latin typeface="+mj-lt"/>
              </a:rPr>
              <a:t>-Construire des premiers savoirs-et savoir-faire avec rigueur</a:t>
            </a:r>
          </a:p>
          <a:p>
            <a:pPr eaLnBrk="1" hangingPunct="1"/>
            <a:endParaRPr lang="fr-FR" dirty="0">
              <a:solidFill>
                <a:schemeClr val="accent2"/>
              </a:solidFill>
            </a:endParaRPr>
          </a:p>
          <a:p>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3</a:t>
            </a:fld>
            <a:endParaRPr lang="fr-FR"/>
          </a:p>
        </p:txBody>
      </p:sp>
    </p:spTree>
    <p:extLst>
      <p:ext uri="{BB962C8B-B14F-4D97-AF65-F5344CB8AC3E}">
        <p14:creationId xmlns:p14="http://schemas.microsoft.com/office/powerpoint/2010/main" val="345802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3163" y="188640"/>
            <a:ext cx="7772400" cy="936104"/>
          </a:xfrm>
        </p:spPr>
        <p:txBody>
          <a:bodyPr/>
          <a:lstStyle/>
          <a:p>
            <a:r>
              <a:rPr lang="fr-FR" sz="3200" dirty="0" smtClean="0">
                <a:solidFill>
                  <a:srgbClr val="0070C0"/>
                </a:solidFill>
              </a:rPr>
              <a:t>Construire le nombre pour exprimer des quantités</a:t>
            </a:r>
            <a:endParaRPr lang="fr-FR" sz="3200" dirty="0">
              <a:solidFill>
                <a:srgbClr val="0070C0"/>
              </a:solidFill>
            </a:endParaRPr>
          </a:p>
        </p:txBody>
      </p:sp>
      <p:sp>
        <p:nvSpPr>
          <p:cNvPr id="3" name="Espace réservé du contenu 2"/>
          <p:cNvSpPr>
            <a:spLocks noGrp="1"/>
          </p:cNvSpPr>
          <p:nvPr>
            <p:ph idx="1"/>
          </p:nvPr>
        </p:nvSpPr>
        <p:spPr>
          <a:xfrm>
            <a:off x="1173163" y="1268760"/>
            <a:ext cx="7772400" cy="5328592"/>
          </a:xfrm>
        </p:spPr>
        <p:txBody>
          <a:bodyPr/>
          <a:lstStyle/>
          <a:p>
            <a:r>
              <a:rPr kumimoji="1" lang="fr-FR" sz="2800" kern="1200" dirty="0">
                <a:solidFill>
                  <a:schemeClr val="accent6">
                    <a:lumMod val="75000"/>
                  </a:schemeClr>
                </a:solidFill>
                <a:latin typeface="+mj-lt"/>
              </a:rPr>
              <a:t>L</a:t>
            </a:r>
            <a:r>
              <a:rPr kumimoji="1" lang="fr-FR" sz="2800" kern="1200" dirty="0" smtClean="0">
                <a:solidFill>
                  <a:schemeClr val="accent6">
                    <a:lumMod val="75000"/>
                  </a:schemeClr>
                </a:solidFill>
                <a:latin typeface="+mj-lt"/>
              </a:rPr>
              <a:t>e </a:t>
            </a:r>
            <a:r>
              <a:rPr kumimoji="1" lang="fr-FR" sz="2800" kern="1200" dirty="0">
                <a:solidFill>
                  <a:schemeClr val="accent6">
                    <a:lumMod val="75000"/>
                  </a:schemeClr>
                </a:solidFill>
                <a:latin typeface="+mj-lt"/>
              </a:rPr>
              <a:t>nombre est une abstraction de la </a:t>
            </a:r>
            <a:r>
              <a:rPr kumimoji="1" lang="fr-FR" sz="2800" kern="1200" dirty="0" smtClean="0">
                <a:solidFill>
                  <a:schemeClr val="accent6">
                    <a:lumMod val="75000"/>
                  </a:schemeClr>
                </a:solidFill>
                <a:latin typeface="+mj-lt"/>
              </a:rPr>
              <a:t>quantité</a:t>
            </a:r>
            <a:endParaRPr lang="fr-FR" sz="2800" dirty="0">
              <a:solidFill>
                <a:schemeClr val="accent6">
                  <a:lumMod val="75000"/>
                </a:schemeClr>
              </a:solidFill>
              <a:latin typeface="+mj-lt"/>
            </a:endParaRPr>
          </a:p>
          <a:p>
            <a:r>
              <a:rPr lang="fr-FR" sz="2800" dirty="0" smtClean="0">
                <a:solidFill>
                  <a:schemeClr val="accent6">
                    <a:lumMod val="75000"/>
                  </a:schemeClr>
                </a:solidFill>
                <a:latin typeface="+mj-lt"/>
              </a:rPr>
              <a:t>Un </a:t>
            </a:r>
            <a:r>
              <a:rPr lang="fr-FR" sz="2800" dirty="0">
                <a:solidFill>
                  <a:schemeClr val="accent6">
                    <a:lumMod val="75000"/>
                  </a:schemeClr>
                </a:solidFill>
                <a:latin typeface="+mj-lt"/>
              </a:rPr>
              <a:t>nombre sert à </a:t>
            </a:r>
            <a:r>
              <a:rPr lang="fr-FR" sz="2800" b="1" dirty="0" smtClean="0">
                <a:solidFill>
                  <a:schemeClr val="accent6">
                    <a:lumMod val="75000"/>
                  </a:schemeClr>
                </a:solidFill>
                <a:latin typeface="+mj-lt"/>
              </a:rPr>
              <a:t>mémoriser </a:t>
            </a:r>
            <a:r>
              <a:rPr lang="fr-FR" sz="2800" dirty="0" smtClean="0">
                <a:solidFill>
                  <a:schemeClr val="accent6">
                    <a:lumMod val="75000"/>
                  </a:schemeClr>
                </a:solidFill>
                <a:latin typeface="+mj-lt"/>
              </a:rPr>
              <a:t>une </a:t>
            </a:r>
            <a:r>
              <a:rPr lang="fr-FR" sz="2800" dirty="0">
                <a:solidFill>
                  <a:schemeClr val="accent6">
                    <a:lumMod val="75000"/>
                  </a:schemeClr>
                </a:solidFill>
                <a:latin typeface="+mj-lt"/>
              </a:rPr>
              <a:t>quantité ou une position, à </a:t>
            </a:r>
            <a:r>
              <a:rPr lang="fr-FR" sz="2800" b="1" dirty="0">
                <a:solidFill>
                  <a:schemeClr val="accent6">
                    <a:lumMod val="75000"/>
                  </a:schemeClr>
                </a:solidFill>
                <a:latin typeface="+mj-lt"/>
              </a:rPr>
              <a:t>communiquer</a:t>
            </a:r>
            <a:r>
              <a:rPr lang="fr-FR" sz="2800" dirty="0">
                <a:solidFill>
                  <a:schemeClr val="accent6">
                    <a:lumMod val="75000"/>
                  </a:schemeClr>
                </a:solidFill>
                <a:latin typeface="+mj-lt"/>
              </a:rPr>
              <a:t> une information, à </a:t>
            </a:r>
            <a:r>
              <a:rPr lang="fr-FR" sz="2800" b="1" dirty="0">
                <a:solidFill>
                  <a:schemeClr val="accent6">
                    <a:lumMod val="75000"/>
                  </a:schemeClr>
                </a:solidFill>
                <a:latin typeface="+mj-lt"/>
              </a:rPr>
              <a:t>comparer les quantités, </a:t>
            </a:r>
            <a:r>
              <a:rPr lang="fr-FR" sz="2800" dirty="0">
                <a:solidFill>
                  <a:schemeClr val="accent6">
                    <a:lumMod val="75000"/>
                  </a:schemeClr>
                </a:solidFill>
                <a:latin typeface="+mj-lt"/>
              </a:rPr>
              <a:t>avec ou sans la présence explicite de celles-ci, à </a:t>
            </a:r>
            <a:r>
              <a:rPr lang="fr-FR" sz="2800" b="1" dirty="0">
                <a:solidFill>
                  <a:schemeClr val="accent6">
                    <a:lumMod val="75000"/>
                  </a:schemeClr>
                </a:solidFill>
                <a:latin typeface="+mj-lt"/>
              </a:rPr>
              <a:t>anticiper</a:t>
            </a:r>
            <a:r>
              <a:rPr lang="fr-FR" sz="2800" dirty="0">
                <a:solidFill>
                  <a:schemeClr val="accent6">
                    <a:lumMod val="75000"/>
                  </a:schemeClr>
                </a:solidFill>
                <a:latin typeface="+mj-lt"/>
              </a:rPr>
              <a:t> des résultats dans des situations non encore réalisées.</a:t>
            </a:r>
            <a:endParaRPr lang="fr-FR" sz="2800" b="1" dirty="0">
              <a:solidFill>
                <a:schemeClr val="accent6">
                  <a:lumMod val="75000"/>
                </a:schemeClr>
              </a:solidFill>
              <a:latin typeface="+mj-lt"/>
            </a:endParaRPr>
          </a:p>
          <a:p>
            <a:pPr marL="0" indent="0">
              <a:buNone/>
            </a:pPr>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4</a:t>
            </a:fld>
            <a:endParaRPr lang="fr-FR"/>
          </a:p>
        </p:txBody>
      </p:sp>
    </p:spTree>
    <p:extLst>
      <p:ext uri="{BB962C8B-B14F-4D97-AF65-F5344CB8AC3E}">
        <p14:creationId xmlns:p14="http://schemas.microsoft.com/office/powerpoint/2010/main" val="384277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3163" y="188640"/>
            <a:ext cx="7772400" cy="720080"/>
          </a:xfrm>
        </p:spPr>
        <p:txBody>
          <a:bodyPr/>
          <a:lstStyle/>
          <a:p>
            <a:r>
              <a:rPr lang="fr-FR" sz="3200" dirty="0" smtClean="0">
                <a:solidFill>
                  <a:srgbClr val="0070C0"/>
                </a:solidFill>
              </a:rPr>
              <a:t>Stabiliser la connaissance des petits nombres</a:t>
            </a:r>
            <a:endParaRPr lang="fr-FR" sz="3200" dirty="0">
              <a:solidFill>
                <a:srgbClr val="0070C0"/>
              </a:solidFill>
            </a:endParaRPr>
          </a:p>
        </p:txBody>
      </p:sp>
      <p:sp>
        <p:nvSpPr>
          <p:cNvPr id="3" name="Espace réservé du contenu 2"/>
          <p:cNvSpPr>
            <a:spLocks noGrp="1"/>
          </p:cNvSpPr>
          <p:nvPr>
            <p:ph idx="1"/>
          </p:nvPr>
        </p:nvSpPr>
        <p:spPr>
          <a:xfrm>
            <a:off x="1173163" y="836712"/>
            <a:ext cx="7772400" cy="2592288"/>
          </a:xfrm>
        </p:spPr>
        <p:txBody>
          <a:bodyPr/>
          <a:lstStyle/>
          <a:p>
            <a:r>
              <a:rPr lang="fr-FR" sz="2400" dirty="0" smtClean="0">
                <a:solidFill>
                  <a:schemeClr val="accent6">
                    <a:lumMod val="75000"/>
                  </a:schemeClr>
                </a:solidFill>
                <a:latin typeface="+mj-lt"/>
              </a:rPr>
              <a:t>passe par des représentations analogiques à des représentations verbales et symboliques</a:t>
            </a:r>
          </a:p>
          <a:p>
            <a:r>
              <a:rPr lang="fr-FR" sz="2400" dirty="0" smtClean="0">
                <a:solidFill>
                  <a:schemeClr val="accent6">
                    <a:lumMod val="75000"/>
                  </a:schemeClr>
                </a:solidFill>
                <a:latin typeface="+mj-lt"/>
              </a:rPr>
              <a:t>repose sur un travail de : décomposition et de recomposition du nombre et sur l’observation, la reconnaissance et l’expression d’une quantité, la correspondance terme à terme avec une collection connue</a:t>
            </a:r>
            <a:endParaRPr lang="fr-FR" sz="2400" dirty="0">
              <a:solidFill>
                <a:schemeClr val="accent6">
                  <a:lumMod val="75000"/>
                </a:schemeClr>
              </a:solidFill>
              <a:latin typeface="+mj-lt"/>
            </a:endParaRPr>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5</a:t>
            </a:fld>
            <a:endParaRPr lang="fr-FR"/>
          </a:p>
        </p:txBody>
      </p:sp>
      <p:sp>
        <p:nvSpPr>
          <p:cNvPr id="6" name="Titre 1"/>
          <p:cNvSpPr txBox="1">
            <a:spLocks/>
          </p:cNvSpPr>
          <p:nvPr/>
        </p:nvSpPr>
        <p:spPr bwMode="auto">
          <a:xfrm>
            <a:off x="1164393" y="3609020"/>
            <a:ext cx="7772400"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r>
              <a:rPr lang="fr-FR" sz="3200" kern="0" dirty="0" smtClean="0">
                <a:solidFill>
                  <a:srgbClr val="0070C0"/>
                </a:solidFill>
              </a:rPr>
              <a:t>Utiliser le nombre pour désigner un rang, une position</a:t>
            </a:r>
            <a:endParaRPr lang="fr-FR" sz="3200" kern="0" dirty="0">
              <a:solidFill>
                <a:srgbClr val="0070C0"/>
              </a:solidFill>
            </a:endParaRPr>
          </a:p>
        </p:txBody>
      </p:sp>
      <p:sp>
        <p:nvSpPr>
          <p:cNvPr id="7" name="Espace réservé du contenu 2"/>
          <p:cNvSpPr txBox="1">
            <a:spLocks/>
          </p:cNvSpPr>
          <p:nvPr/>
        </p:nvSpPr>
        <p:spPr bwMode="auto">
          <a:xfrm>
            <a:off x="1325563" y="4545124"/>
            <a:ext cx="761123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kumimoji="1" lang="fr-FR" sz="2400" dirty="0">
                <a:solidFill>
                  <a:schemeClr val="accent6">
                    <a:lumMod val="75000"/>
                  </a:schemeClr>
                </a:solidFill>
                <a:latin typeface="Times New Roman" pitchFamily="18" charset="0"/>
              </a:rPr>
              <a:t>permet la mémorisation du rang d’un </a:t>
            </a:r>
            <a:r>
              <a:rPr kumimoji="1" lang="fr-FR" sz="2400" dirty="0" smtClean="0">
                <a:solidFill>
                  <a:schemeClr val="accent6">
                    <a:lumMod val="75000"/>
                  </a:schemeClr>
                </a:solidFill>
                <a:latin typeface="Times New Roman" pitchFamily="18" charset="0"/>
              </a:rPr>
              <a:t>élément</a:t>
            </a:r>
          </a:p>
          <a:p>
            <a:r>
              <a:rPr kumimoji="1" lang="fr-FR" sz="2400" dirty="0">
                <a:solidFill>
                  <a:schemeClr val="accent6">
                    <a:lumMod val="75000"/>
                  </a:schemeClr>
                </a:solidFill>
                <a:latin typeface="Times New Roman" pitchFamily="18" charset="0"/>
              </a:rPr>
              <a:t>nécessite de définir un sens de </a:t>
            </a:r>
            <a:r>
              <a:rPr kumimoji="1" lang="fr-FR" sz="2400" dirty="0" smtClean="0">
                <a:solidFill>
                  <a:schemeClr val="accent6">
                    <a:lumMod val="75000"/>
                  </a:schemeClr>
                </a:solidFill>
                <a:latin typeface="Times New Roman" pitchFamily="18" charset="0"/>
              </a:rPr>
              <a:t>lecture</a:t>
            </a:r>
          </a:p>
          <a:p>
            <a:r>
              <a:rPr kumimoji="1" lang="fr-FR" sz="2400" dirty="0" smtClean="0">
                <a:solidFill>
                  <a:schemeClr val="accent6">
                    <a:lumMod val="75000"/>
                  </a:schemeClr>
                </a:solidFill>
                <a:latin typeface="Times New Roman" pitchFamily="18" charset="0"/>
              </a:rPr>
              <a:t> </a:t>
            </a:r>
            <a:r>
              <a:rPr kumimoji="1" lang="fr-FR" sz="2400" dirty="0">
                <a:solidFill>
                  <a:schemeClr val="accent6">
                    <a:lumMod val="75000"/>
                  </a:schemeClr>
                </a:solidFill>
                <a:latin typeface="Times New Roman" pitchFamily="18" charset="0"/>
              </a:rPr>
              <a:t>s’appuie à l’oral sur l’usage de la comptine </a:t>
            </a:r>
            <a:r>
              <a:rPr kumimoji="1" lang="fr-FR" sz="2400" dirty="0" smtClean="0">
                <a:solidFill>
                  <a:schemeClr val="accent6">
                    <a:lumMod val="75000"/>
                  </a:schemeClr>
                </a:solidFill>
                <a:latin typeface="Times New Roman" pitchFamily="18" charset="0"/>
              </a:rPr>
              <a:t>numérique et </a:t>
            </a:r>
            <a:r>
              <a:rPr kumimoji="1" lang="fr-FR" sz="2400" dirty="0">
                <a:solidFill>
                  <a:schemeClr val="accent6">
                    <a:lumMod val="75000"/>
                  </a:schemeClr>
                </a:solidFill>
                <a:latin typeface="Times New Roman" pitchFamily="18" charset="0"/>
              </a:rPr>
              <a:t>à l’écrit sur celle de l’écriture chiffrée</a:t>
            </a:r>
            <a:r>
              <a:rPr kumimoji="1" lang="fr-FR" sz="2400" dirty="0" smtClean="0">
                <a:solidFill>
                  <a:schemeClr val="accent6">
                    <a:lumMod val="75000"/>
                  </a:schemeClr>
                </a:solidFill>
                <a:latin typeface="Times New Roman" pitchFamily="18" charset="0"/>
              </a:rPr>
              <a:t> </a:t>
            </a:r>
          </a:p>
          <a:p>
            <a:endParaRPr kumimoji="1" lang="fr-FR" sz="2400" dirty="0" smtClean="0">
              <a:latin typeface="Times New Roman" pitchFamily="18" charset="0"/>
            </a:endParaRPr>
          </a:p>
          <a:p>
            <a:endParaRPr lang="fr-FR" sz="2400" kern="0" dirty="0">
              <a:solidFill>
                <a:schemeClr val="accent6">
                  <a:lumMod val="75000"/>
                </a:schemeClr>
              </a:solidFill>
            </a:endParaRPr>
          </a:p>
        </p:txBody>
      </p:sp>
    </p:spTree>
    <p:extLst>
      <p:ext uri="{BB962C8B-B14F-4D97-AF65-F5344CB8AC3E}">
        <p14:creationId xmlns:p14="http://schemas.microsoft.com/office/powerpoint/2010/main" val="284276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7772400" cy="936104"/>
          </a:xfrm>
        </p:spPr>
        <p:txBody>
          <a:bodyPr/>
          <a:lstStyle/>
          <a:p>
            <a:r>
              <a:rPr lang="fr-FR" sz="3200" dirty="0" smtClean="0">
                <a:solidFill>
                  <a:srgbClr val="0070C0"/>
                </a:solidFill>
              </a:rPr>
              <a:t>Construire des premiers savoirs et savoir-faire avec rigueur</a:t>
            </a:r>
            <a:endParaRPr lang="fr-FR" sz="3200" dirty="0">
              <a:solidFill>
                <a:srgbClr val="0070C0"/>
              </a:solidFill>
            </a:endParaRPr>
          </a:p>
        </p:txBody>
      </p:sp>
      <p:sp>
        <p:nvSpPr>
          <p:cNvPr id="3" name="Espace réservé du contenu 2"/>
          <p:cNvSpPr>
            <a:spLocks noGrp="1"/>
          </p:cNvSpPr>
          <p:nvPr>
            <p:ph idx="1"/>
          </p:nvPr>
        </p:nvSpPr>
        <p:spPr>
          <a:xfrm>
            <a:off x="1173163" y="1340768"/>
            <a:ext cx="7772400" cy="5400600"/>
          </a:xfrm>
        </p:spPr>
        <p:txBody>
          <a:bodyPr/>
          <a:lstStyle/>
          <a:p>
            <a:pPr marL="0" indent="0" eaLnBrk="1" hangingPunct="1">
              <a:lnSpc>
                <a:spcPct val="90000"/>
              </a:lnSpc>
              <a:buNone/>
            </a:pPr>
            <a:r>
              <a:rPr lang="fr-FR" b="1" dirty="0" smtClean="0">
                <a:solidFill>
                  <a:schemeClr val="accent6">
                    <a:lumMod val="75000"/>
                  </a:schemeClr>
                </a:solidFill>
                <a:latin typeface="+mj-lt"/>
              </a:rPr>
              <a:t>1- Acquérir la suite orale des mots-nombres</a:t>
            </a:r>
          </a:p>
          <a:p>
            <a:pPr eaLnBrk="1" hangingPunct="1">
              <a:lnSpc>
                <a:spcPct val="90000"/>
              </a:lnSpc>
            </a:pPr>
            <a:r>
              <a:rPr lang="fr-FR" sz="2800" dirty="0" smtClean="0">
                <a:solidFill>
                  <a:schemeClr val="accent6">
                    <a:lumMod val="75000"/>
                  </a:schemeClr>
                </a:solidFill>
                <a:latin typeface="+mj-lt"/>
              </a:rPr>
              <a:t>Trois </a:t>
            </a:r>
            <a:r>
              <a:rPr lang="fr-FR" sz="2800" dirty="0">
                <a:solidFill>
                  <a:schemeClr val="accent6">
                    <a:lumMod val="75000"/>
                  </a:schemeClr>
                </a:solidFill>
                <a:latin typeface="+mj-lt"/>
              </a:rPr>
              <a:t>étapes : </a:t>
            </a:r>
          </a:p>
          <a:p>
            <a:pPr eaLnBrk="1" hangingPunct="1">
              <a:lnSpc>
                <a:spcPct val="90000"/>
              </a:lnSpc>
              <a:buFont typeface="Wingdings" pitchFamily="2" charset="2"/>
              <a:buChar char="Ø"/>
            </a:pPr>
            <a:r>
              <a:rPr lang="fr-FR" sz="2800" dirty="0">
                <a:solidFill>
                  <a:schemeClr val="accent6">
                    <a:lumMod val="75000"/>
                  </a:schemeClr>
                </a:solidFill>
                <a:latin typeface="+mj-lt"/>
              </a:rPr>
              <a:t>la comptine est connue mais n’est pas sécable (chaîne en chapelet), </a:t>
            </a:r>
          </a:p>
          <a:p>
            <a:pPr eaLnBrk="1" hangingPunct="1">
              <a:lnSpc>
                <a:spcPct val="90000"/>
              </a:lnSpc>
              <a:buFont typeface="Wingdings" pitchFamily="2" charset="2"/>
              <a:buChar char="Ø"/>
            </a:pPr>
            <a:r>
              <a:rPr lang="fr-FR" sz="2800" dirty="0">
                <a:solidFill>
                  <a:schemeClr val="accent6">
                    <a:lumMod val="75000"/>
                  </a:schemeClr>
                </a:solidFill>
                <a:latin typeface="+mj-lt"/>
              </a:rPr>
              <a:t>la comptine devient sécable, </a:t>
            </a:r>
          </a:p>
          <a:p>
            <a:pPr eaLnBrk="1" hangingPunct="1">
              <a:lnSpc>
                <a:spcPct val="90000"/>
              </a:lnSpc>
              <a:buFont typeface="Wingdings" pitchFamily="2" charset="2"/>
              <a:buChar char="Ø"/>
            </a:pPr>
            <a:r>
              <a:rPr lang="fr-FR" sz="2800" dirty="0">
                <a:solidFill>
                  <a:schemeClr val="accent6">
                    <a:lumMod val="75000"/>
                  </a:schemeClr>
                </a:solidFill>
                <a:latin typeface="+mj-lt"/>
              </a:rPr>
              <a:t>l’élève peut compter à </a:t>
            </a:r>
            <a:r>
              <a:rPr lang="fr-FR" sz="2800" dirty="0" smtClean="0">
                <a:solidFill>
                  <a:schemeClr val="accent6">
                    <a:lumMod val="75000"/>
                  </a:schemeClr>
                </a:solidFill>
                <a:latin typeface="+mj-lt"/>
              </a:rPr>
              <a:t>rebours.</a:t>
            </a:r>
            <a:endParaRPr lang="fr-FR" sz="2800" dirty="0">
              <a:solidFill>
                <a:schemeClr val="accent6">
                  <a:lumMod val="75000"/>
                </a:schemeClr>
              </a:solidFill>
              <a:latin typeface="+mj-lt"/>
            </a:endParaRPr>
          </a:p>
          <a:p>
            <a:r>
              <a:rPr lang="fr-FR" sz="2800" dirty="0" smtClean="0">
                <a:solidFill>
                  <a:schemeClr val="accent6">
                    <a:lumMod val="75000"/>
                  </a:schemeClr>
                </a:solidFill>
                <a:latin typeface="+mj-lt"/>
              </a:rPr>
              <a:t>L’apprentissage des comptines numériques favorise la mémorisation et la segmentation ds mots-nombres</a:t>
            </a:r>
            <a:endParaRPr lang="fr-FR" sz="2800" dirty="0">
              <a:solidFill>
                <a:schemeClr val="accent6">
                  <a:lumMod val="75000"/>
                </a:schemeClr>
              </a:solidFill>
              <a:latin typeface="+mj-lt"/>
            </a:endParaRPr>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6</a:t>
            </a:fld>
            <a:endParaRPr lang="fr-FR"/>
          </a:p>
        </p:txBody>
      </p:sp>
    </p:spTree>
    <p:extLst>
      <p:ext uri="{BB962C8B-B14F-4D97-AF65-F5344CB8AC3E}">
        <p14:creationId xmlns:p14="http://schemas.microsoft.com/office/powerpoint/2010/main" val="88347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3163" y="404664"/>
            <a:ext cx="7772400" cy="6336704"/>
          </a:xfrm>
        </p:spPr>
        <p:txBody>
          <a:bodyPr/>
          <a:lstStyle/>
          <a:p>
            <a:pPr marL="0" indent="0">
              <a:buNone/>
            </a:pPr>
            <a:r>
              <a:rPr lang="fr-FR" b="1" dirty="0">
                <a:solidFill>
                  <a:schemeClr val="accent6">
                    <a:lumMod val="75000"/>
                  </a:schemeClr>
                </a:solidFill>
                <a:latin typeface="+mj-lt"/>
              </a:rPr>
              <a:t>2- Ecrire les nombres avec des </a:t>
            </a:r>
            <a:r>
              <a:rPr lang="fr-FR" b="1" dirty="0" smtClean="0">
                <a:solidFill>
                  <a:schemeClr val="accent6">
                    <a:lumMod val="75000"/>
                  </a:schemeClr>
                </a:solidFill>
                <a:latin typeface="+mj-lt"/>
              </a:rPr>
              <a:t>chiffres</a:t>
            </a:r>
          </a:p>
          <a:p>
            <a:r>
              <a:rPr lang="fr-FR" sz="2800" dirty="0" smtClean="0">
                <a:solidFill>
                  <a:srgbClr val="0070C0"/>
                </a:solidFill>
                <a:latin typeface="+mj-lt"/>
              </a:rPr>
              <a:t>Un apprentissage progressif à partir de quatre ans</a:t>
            </a:r>
          </a:p>
          <a:p>
            <a:r>
              <a:rPr lang="fr-FR" sz="2800" dirty="0" smtClean="0">
                <a:solidFill>
                  <a:srgbClr val="0070C0"/>
                </a:solidFill>
                <a:latin typeface="+mj-lt"/>
              </a:rPr>
              <a:t>Un recours à l’écriture chiffrée dans des situations concrètes répondant à un besoin de communiquer</a:t>
            </a:r>
          </a:p>
          <a:p>
            <a:r>
              <a:rPr lang="fr-FR" sz="2800" dirty="0" smtClean="0">
                <a:solidFill>
                  <a:srgbClr val="0070C0"/>
                </a:solidFill>
                <a:latin typeface="+mj-lt"/>
              </a:rPr>
              <a:t>Un apprentissage rigoureux</a:t>
            </a:r>
          </a:p>
          <a:p>
            <a:r>
              <a:rPr lang="fr-FR" sz="2800" dirty="0" smtClean="0">
                <a:solidFill>
                  <a:srgbClr val="0070C0"/>
                </a:solidFill>
                <a:latin typeface="+mj-lt"/>
              </a:rPr>
              <a:t>La création d’outils collectifs (affichages)</a:t>
            </a:r>
          </a:p>
          <a:p>
            <a:r>
              <a:rPr lang="fr-FR" sz="2800" dirty="0" smtClean="0">
                <a:solidFill>
                  <a:srgbClr val="0070C0"/>
                </a:solidFill>
                <a:latin typeface="+mj-lt"/>
              </a:rPr>
              <a:t>La création d’outils individuels (imagiers, albums à compter)</a:t>
            </a:r>
            <a:endParaRPr lang="fr-FR" sz="2800" dirty="0">
              <a:latin typeface="+mj-lt"/>
            </a:endParaRPr>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7</a:t>
            </a:fld>
            <a:endParaRPr lang="fr-FR"/>
          </a:p>
        </p:txBody>
      </p:sp>
    </p:spTree>
    <p:extLst>
      <p:ext uri="{BB962C8B-B14F-4D97-AF65-F5344CB8AC3E}">
        <p14:creationId xmlns:p14="http://schemas.microsoft.com/office/powerpoint/2010/main" val="219589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260648"/>
            <a:ext cx="7772400" cy="523528"/>
          </a:xfrm>
        </p:spPr>
        <p:txBody>
          <a:bodyPr/>
          <a:lstStyle/>
          <a:p>
            <a:r>
              <a:rPr lang="fr-FR" sz="3200" b="1" dirty="0" smtClean="0"/>
              <a:t>3-Dénombrer</a:t>
            </a:r>
            <a:endParaRPr lang="fr-FR" sz="3200" b="1" dirty="0"/>
          </a:p>
        </p:txBody>
      </p:sp>
      <p:sp>
        <p:nvSpPr>
          <p:cNvPr id="3" name="Espace réservé du contenu 2"/>
          <p:cNvSpPr>
            <a:spLocks noGrp="1"/>
          </p:cNvSpPr>
          <p:nvPr>
            <p:ph idx="1"/>
          </p:nvPr>
        </p:nvSpPr>
        <p:spPr>
          <a:xfrm>
            <a:off x="1173162" y="836712"/>
            <a:ext cx="7970837" cy="5832648"/>
          </a:xfrm>
        </p:spPr>
        <p:txBody>
          <a:bodyPr/>
          <a:lstStyle/>
          <a:p>
            <a:pPr eaLnBrk="1" hangingPunct="1">
              <a:lnSpc>
                <a:spcPct val="90000"/>
              </a:lnSpc>
              <a:buNone/>
            </a:pPr>
            <a:r>
              <a:rPr lang="fr-FR" sz="2800" dirty="0" smtClean="0">
                <a:solidFill>
                  <a:srgbClr val="0070C0"/>
                </a:solidFill>
                <a:latin typeface="+mj-lt"/>
              </a:rPr>
              <a:t>C’est attribuer </a:t>
            </a:r>
            <a:r>
              <a:rPr lang="fr-FR" sz="2800" dirty="0">
                <a:solidFill>
                  <a:srgbClr val="0070C0"/>
                </a:solidFill>
                <a:latin typeface="+mj-lt"/>
              </a:rPr>
              <a:t>à une collection un symbole qui permet de conserver la mémoire de son cardinal : le nombre (« extraire de </a:t>
            </a:r>
            <a:r>
              <a:rPr lang="fr-FR" sz="2800" dirty="0" smtClean="0">
                <a:solidFill>
                  <a:srgbClr val="0070C0"/>
                </a:solidFill>
                <a:latin typeface="+mj-lt"/>
              </a:rPr>
              <a:t>»).</a:t>
            </a:r>
            <a:endParaRPr lang="fr-FR" sz="2800" dirty="0">
              <a:solidFill>
                <a:srgbClr val="0070C0"/>
              </a:solidFill>
              <a:latin typeface="+mj-lt"/>
            </a:endParaRPr>
          </a:p>
          <a:p>
            <a:pPr eaLnBrk="1" hangingPunct="1">
              <a:lnSpc>
                <a:spcPct val="90000"/>
              </a:lnSpc>
            </a:pPr>
            <a:r>
              <a:rPr lang="fr-FR" sz="2800" b="1" i="1" dirty="0">
                <a:solidFill>
                  <a:srgbClr val="0070C0"/>
                </a:solidFill>
                <a:latin typeface="+mj-lt"/>
              </a:rPr>
              <a:t>Énumérer</a:t>
            </a:r>
            <a:r>
              <a:rPr lang="fr-FR" sz="2800" dirty="0">
                <a:solidFill>
                  <a:srgbClr val="0070C0"/>
                </a:solidFill>
                <a:latin typeface="+mj-lt"/>
              </a:rPr>
              <a:t> tous les objets sans en oublier un, sans compter deux fois le même.</a:t>
            </a:r>
          </a:p>
          <a:p>
            <a:pPr eaLnBrk="1" hangingPunct="1">
              <a:lnSpc>
                <a:spcPct val="90000"/>
              </a:lnSpc>
            </a:pPr>
            <a:r>
              <a:rPr lang="fr-FR" sz="2800" b="1" i="1" dirty="0">
                <a:solidFill>
                  <a:srgbClr val="0070C0"/>
                </a:solidFill>
                <a:latin typeface="+mj-lt"/>
              </a:rPr>
              <a:t>Associer</a:t>
            </a:r>
            <a:r>
              <a:rPr lang="fr-FR" sz="2800" dirty="0">
                <a:solidFill>
                  <a:srgbClr val="0070C0"/>
                </a:solidFill>
                <a:latin typeface="+mj-lt"/>
              </a:rPr>
              <a:t> à chaque objet un mot nombre et s’arrêter </a:t>
            </a:r>
          </a:p>
          <a:p>
            <a:pPr eaLnBrk="1" hangingPunct="1">
              <a:lnSpc>
                <a:spcPct val="90000"/>
              </a:lnSpc>
            </a:pPr>
            <a:r>
              <a:rPr lang="fr-FR" sz="2800" b="1" i="1" dirty="0">
                <a:solidFill>
                  <a:srgbClr val="0070C0"/>
                </a:solidFill>
                <a:latin typeface="+mj-lt"/>
              </a:rPr>
              <a:t>Énoncer</a:t>
            </a:r>
            <a:r>
              <a:rPr lang="fr-FR" sz="2800" dirty="0">
                <a:solidFill>
                  <a:srgbClr val="0070C0"/>
                </a:solidFill>
                <a:latin typeface="+mj-lt"/>
              </a:rPr>
              <a:t> le dernier mot nombre comme réponse à la question posée.</a:t>
            </a:r>
          </a:p>
          <a:p>
            <a:pPr eaLnBrk="1" hangingPunct="1">
              <a:lnSpc>
                <a:spcPct val="90000"/>
              </a:lnSpc>
              <a:buNone/>
            </a:pPr>
            <a:r>
              <a:rPr lang="fr-FR" sz="2800" dirty="0">
                <a:solidFill>
                  <a:srgbClr val="0070C0"/>
                </a:solidFill>
                <a:latin typeface="+mj-lt"/>
              </a:rPr>
              <a:t>L</a:t>
            </a:r>
            <a:r>
              <a:rPr lang="fr-FR" sz="2800" dirty="0" smtClean="0">
                <a:solidFill>
                  <a:srgbClr val="0070C0"/>
                </a:solidFill>
                <a:latin typeface="+mj-lt"/>
              </a:rPr>
              <a:t>’enfant  doit </a:t>
            </a:r>
            <a:r>
              <a:rPr lang="fr-FR" sz="2800" dirty="0">
                <a:solidFill>
                  <a:srgbClr val="0070C0"/>
                </a:solidFill>
                <a:latin typeface="+mj-lt"/>
              </a:rPr>
              <a:t>être sollicité pour </a:t>
            </a:r>
            <a:r>
              <a:rPr lang="fr-FR" sz="2800" dirty="0" smtClean="0">
                <a:solidFill>
                  <a:srgbClr val="0070C0"/>
                </a:solidFill>
                <a:latin typeface="+mj-lt"/>
              </a:rPr>
              <a:t>constituer,</a:t>
            </a:r>
          </a:p>
          <a:p>
            <a:pPr eaLnBrk="1" hangingPunct="1">
              <a:lnSpc>
                <a:spcPct val="90000"/>
              </a:lnSpc>
              <a:buNone/>
            </a:pPr>
            <a:r>
              <a:rPr lang="fr-FR" sz="2800" dirty="0" smtClean="0">
                <a:solidFill>
                  <a:srgbClr val="0070C0"/>
                </a:solidFill>
                <a:latin typeface="+mj-lt"/>
              </a:rPr>
              <a:t>énumérer</a:t>
            </a:r>
            <a:r>
              <a:rPr lang="fr-FR" sz="2800" dirty="0">
                <a:solidFill>
                  <a:srgbClr val="0070C0"/>
                </a:solidFill>
                <a:latin typeface="+mj-lt"/>
              </a:rPr>
              <a:t>, désigner, </a:t>
            </a:r>
            <a:r>
              <a:rPr lang="fr-FR" sz="2800" dirty="0" smtClean="0">
                <a:solidFill>
                  <a:srgbClr val="0070C0"/>
                </a:solidFill>
                <a:latin typeface="+mj-lt"/>
              </a:rPr>
              <a:t>ordonner </a:t>
            </a:r>
            <a:r>
              <a:rPr lang="fr-FR" sz="2800" dirty="0">
                <a:solidFill>
                  <a:srgbClr val="0070C0"/>
                </a:solidFill>
                <a:latin typeface="+mj-lt"/>
              </a:rPr>
              <a:t>des </a:t>
            </a:r>
            <a:r>
              <a:rPr lang="fr-FR" sz="2800" dirty="0" smtClean="0">
                <a:solidFill>
                  <a:srgbClr val="0070C0"/>
                </a:solidFill>
                <a:latin typeface="+mj-lt"/>
              </a:rPr>
              <a:t>collections,</a:t>
            </a:r>
          </a:p>
          <a:p>
            <a:pPr eaLnBrk="1" hangingPunct="1">
              <a:lnSpc>
                <a:spcPct val="90000"/>
              </a:lnSpc>
              <a:buNone/>
            </a:pPr>
            <a:r>
              <a:rPr lang="fr-FR" sz="2800" dirty="0" smtClean="0">
                <a:solidFill>
                  <a:srgbClr val="0070C0"/>
                </a:solidFill>
                <a:latin typeface="+mj-lt"/>
              </a:rPr>
              <a:t>énoncer </a:t>
            </a:r>
            <a:r>
              <a:rPr lang="fr-FR" sz="2800" dirty="0">
                <a:solidFill>
                  <a:srgbClr val="0070C0"/>
                </a:solidFill>
                <a:latin typeface="+mj-lt"/>
              </a:rPr>
              <a:t>le dernier </a:t>
            </a:r>
            <a:r>
              <a:rPr lang="fr-FR" sz="2800" dirty="0" smtClean="0">
                <a:solidFill>
                  <a:srgbClr val="0070C0"/>
                </a:solidFill>
                <a:latin typeface="+mj-lt"/>
              </a:rPr>
              <a:t>mot-nombre comme désignation</a:t>
            </a:r>
          </a:p>
          <a:p>
            <a:pPr eaLnBrk="1" hangingPunct="1">
              <a:lnSpc>
                <a:spcPct val="90000"/>
              </a:lnSpc>
              <a:buNone/>
            </a:pPr>
            <a:r>
              <a:rPr lang="fr-FR" sz="2800" dirty="0" smtClean="0">
                <a:solidFill>
                  <a:srgbClr val="0070C0"/>
                </a:solidFill>
                <a:latin typeface="+mj-lt"/>
              </a:rPr>
              <a:t>d’une quantité. La </a:t>
            </a:r>
            <a:r>
              <a:rPr lang="fr-FR" sz="2800" dirty="0">
                <a:solidFill>
                  <a:srgbClr val="0070C0"/>
                </a:solidFill>
                <a:latin typeface="+mj-lt"/>
              </a:rPr>
              <a:t>difficulté </a:t>
            </a:r>
            <a:r>
              <a:rPr lang="fr-FR" sz="2800" dirty="0" smtClean="0">
                <a:solidFill>
                  <a:srgbClr val="0070C0"/>
                </a:solidFill>
                <a:latin typeface="+mj-lt"/>
              </a:rPr>
              <a:t>réside </a:t>
            </a:r>
            <a:r>
              <a:rPr lang="fr-FR" sz="2800" dirty="0">
                <a:solidFill>
                  <a:srgbClr val="0070C0"/>
                </a:solidFill>
                <a:latin typeface="+mj-lt"/>
              </a:rPr>
              <a:t>dans </a:t>
            </a:r>
            <a:r>
              <a:rPr lang="fr-FR" sz="2800" dirty="0" smtClean="0">
                <a:solidFill>
                  <a:srgbClr val="0070C0"/>
                </a:solidFill>
                <a:latin typeface="+mj-lt"/>
              </a:rPr>
              <a:t>la</a:t>
            </a:r>
          </a:p>
          <a:p>
            <a:pPr eaLnBrk="1" hangingPunct="1">
              <a:lnSpc>
                <a:spcPct val="90000"/>
              </a:lnSpc>
              <a:buNone/>
            </a:pPr>
            <a:r>
              <a:rPr lang="fr-FR" sz="2800" dirty="0" smtClean="0">
                <a:solidFill>
                  <a:srgbClr val="0070C0"/>
                </a:solidFill>
                <a:latin typeface="+mj-lt"/>
              </a:rPr>
              <a:t>coordination </a:t>
            </a:r>
            <a:r>
              <a:rPr lang="fr-FR" sz="2800" dirty="0">
                <a:solidFill>
                  <a:srgbClr val="0070C0"/>
                </a:solidFill>
                <a:latin typeface="+mj-lt"/>
              </a:rPr>
              <a:t>de ces procédures</a:t>
            </a:r>
          </a:p>
          <a:p>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8</a:t>
            </a:fld>
            <a:endParaRPr lang="fr-FR" dirty="0"/>
          </a:p>
        </p:txBody>
      </p:sp>
    </p:spTree>
    <p:extLst>
      <p:ext uri="{BB962C8B-B14F-4D97-AF65-F5344CB8AC3E}">
        <p14:creationId xmlns:p14="http://schemas.microsoft.com/office/powerpoint/2010/main" val="289862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8280" y="188640"/>
            <a:ext cx="7772400" cy="504056"/>
          </a:xfrm>
        </p:spPr>
        <p:txBody>
          <a:bodyPr/>
          <a:lstStyle/>
          <a:p>
            <a:r>
              <a:rPr lang="fr-FR" sz="3200" b="1" dirty="0" smtClean="0">
                <a:solidFill>
                  <a:srgbClr val="0070C0"/>
                </a:solidFill>
              </a:rPr>
              <a:t>Les procédures non numériques</a:t>
            </a:r>
            <a:endParaRPr lang="fr-FR" sz="3200" b="1" dirty="0">
              <a:solidFill>
                <a:srgbClr val="0070C0"/>
              </a:solidFill>
            </a:endParaRPr>
          </a:p>
        </p:txBody>
      </p:sp>
      <p:sp>
        <p:nvSpPr>
          <p:cNvPr id="3" name="Espace réservé du contenu 2"/>
          <p:cNvSpPr>
            <a:spLocks noGrp="1"/>
          </p:cNvSpPr>
          <p:nvPr>
            <p:ph idx="1"/>
          </p:nvPr>
        </p:nvSpPr>
        <p:spPr>
          <a:xfrm>
            <a:off x="1116611" y="692696"/>
            <a:ext cx="7772400" cy="2448272"/>
          </a:xfrm>
        </p:spPr>
        <p:txBody>
          <a:bodyPr/>
          <a:lstStyle/>
          <a:p>
            <a:r>
              <a:rPr lang="fr-FR" sz="2800" b="1" i="1" dirty="0" smtClean="0">
                <a:solidFill>
                  <a:srgbClr val="0070C0"/>
                </a:solidFill>
                <a:latin typeface="+mj-lt"/>
              </a:rPr>
              <a:t>La procédure perceptive</a:t>
            </a:r>
          </a:p>
          <a:p>
            <a:r>
              <a:rPr lang="fr-FR" sz="2800" b="1" i="1" dirty="0" smtClean="0">
                <a:solidFill>
                  <a:srgbClr val="0070C0"/>
                </a:solidFill>
                <a:latin typeface="+mj-lt"/>
              </a:rPr>
              <a:t>Correspondance </a:t>
            </a:r>
            <a:r>
              <a:rPr lang="fr-FR" sz="2800" b="1" i="1" dirty="0">
                <a:solidFill>
                  <a:srgbClr val="0070C0"/>
                </a:solidFill>
                <a:latin typeface="+mj-lt"/>
              </a:rPr>
              <a:t>terme à </a:t>
            </a:r>
            <a:r>
              <a:rPr lang="fr-FR" sz="2800" b="1" i="1" dirty="0" smtClean="0">
                <a:solidFill>
                  <a:srgbClr val="0070C0"/>
                </a:solidFill>
                <a:latin typeface="+mj-lt"/>
              </a:rPr>
              <a:t>terme</a:t>
            </a:r>
          </a:p>
          <a:p>
            <a:pPr marL="0" indent="0">
              <a:buNone/>
            </a:pPr>
            <a:r>
              <a:rPr lang="fr-FR" sz="2800" dirty="0" smtClean="0">
                <a:solidFill>
                  <a:srgbClr val="002060"/>
                </a:solidFill>
                <a:latin typeface="+mj-lt"/>
              </a:rPr>
              <a:t>C’est le fait de comparer </a:t>
            </a:r>
            <a:r>
              <a:rPr lang="fr-FR" sz="2800" dirty="0">
                <a:solidFill>
                  <a:srgbClr val="002060"/>
                </a:solidFill>
                <a:latin typeface="+mj-lt"/>
              </a:rPr>
              <a:t>le nombre d’éléments de </a:t>
            </a:r>
            <a:r>
              <a:rPr lang="fr-FR" sz="2800" dirty="0" smtClean="0">
                <a:solidFill>
                  <a:srgbClr val="002060"/>
                </a:solidFill>
                <a:latin typeface="+mj-lt"/>
              </a:rPr>
              <a:t>deux </a:t>
            </a:r>
            <a:r>
              <a:rPr lang="fr-FR" sz="2800" dirty="0">
                <a:solidFill>
                  <a:srgbClr val="002060"/>
                </a:solidFill>
                <a:latin typeface="+mj-lt"/>
              </a:rPr>
              <a:t>collections grâce à l’appariement (mettre en place le geste mental d’énumération).</a:t>
            </a:r>
          </a:p>
          <a:p>
            <a:endParaRPr lang="fr-FR" dirty="0"/>
          </a:p>
        </p:txBody>
      </p:sp>
      <p:sp>
        <p:nvSpPr>
          <p:cNvPr id="4" name="Espace réservé du numéro de diapositive 3"/>
          <p:cNvSpPr>
            <a:spLocks noGrp="1"/>
          </p:cNvSpPr>
          <p:nvPr>
            <p:ph type="sldNum" sz="quarter" idx="12"/>
          </p:nvPr>
        </p:nvSpPr>
        <p:spPr/>
        <p:txBody>
          <a:bodyPr/>
          <a:lstStyle/>
          <a:p>
            <a:pPr>
              <a:defRPr/>
            </a:pPr>
            <a:fld id="{231FCE3F-6454-4775-A6ED-BE403D7AD7A1}" type="slidenum">
              <a:rPr lang="fr-FR" smtClean="0"/>
              <a:pPr>
                <a:defRPr/>
              </a:pPr>
              <a:t>9</a:t>
            </a:fld>
            <a:endParaRPr lang="fr-FR"/>
          </a:p>
        </p:txBody>
      </p:sp>
      <p:sp>
        <p:nvSpPr>
          <p:cNvPr id="5" name="Titre 1"/>
          <p:cNvSpPr txBox="1">
            <a:spLocks/>
          </p:cNvSpPr>
          <p:nvPr/>
        </p:nvSpPr>
        <p:spPr bwMode="auto">
          <a:xfrm>
            <a:off x="1129187" y="3212976"/>
            <a:ext cx="7772400" cy="49563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r>
              <a:rPr lang="fr-FR" sz="3200" b="1" kern="0" dirty="0" smtClean="0">
                <a:solidFill>
                  <a:srgbClr val="0070C0"/>
                </a:solidFill>
              </a:rPr>
              <a:t>Les procédures numériques</a:t>
            </a:r>
            <a:endParaRPr lang="fr-FR" sz="3200" b="1" kern="0" dirty="0">
              <a:solidFill>
                <a:srgbClr val="0070C0"/>
              </a:solidFill>
            </a:endParaRPr>
          </a:p>
        </p:txBody>
      </p:sp>
      <p:sp>
        <p:nvSpPr>
          <p:cNvPr id="6" name="Espace réservé du contenu 2"/>
          <p:cNvSpPr txBox="1">
            <a:spLocks/>
          </p:cNvSpPr>
          <p:nvPr/>
        </p:nvSpPr>
        <p:spPr bwMode="auto">
          <a:xfrm>
            <a:off x="1043608" y="3739486"/>
            <a:ext cx="7772400" cy="25013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fr-FR" sz="2800" b="1" i="1" kern="0" dirty="0" smtClean="0">
                <a:solidFill>
                  <a:srgbClr val="0070C0"/>
                </a:solidFill>
                <a:latin typeface="+mj-lt"/>
              </a:rPr>
              <a:t>Le « </a:t>
            </a:r>
            <a:r>
              <a:rPr lang="fr-FR" sz="2800" b="1" i="1" kern="0" dirty="0" err="1" smtClean="0">
                <a:solidFill>
                  <a:srgbClr val="0070C0"/>
                </a:solidFill>
                <a:latin typeface="+mj-lt"/>
              </a:rPr>
              <a:t>Subitizing</a:t>
            </a:r>
            <a:r>
              <a:rPr lang="fr-FR" sz="2800" b="1" i="1" kern="0" dirty="0" smtClean="0">
                <a:solidFill>
                  <a:srgbClr val="0070C0"/>
                </a:solidFill>
                <a:latin typeface="+mj-lt"/>
              </a:rPr>
              <a:t> » </a:t>
            </a:r>
            <a:r>
              <a:rPr lang="fr-FR" sz="2800" i="1" kern="0" dirty="0" smtClean="0">
                <a:solidFill>
                  <a:schemeClr val="accent1"/>
                </a:solidFill>
                <a:latin typeface="+mj-lt"/>
              </a:rPr>
              <a:t>:</a:t>
            </a:r>
            <a:r>
              <a:rPr lang="fr-FR" sz="2800" kern="0" dirty="0" smtClean="0">
                <a:latin typeface="+mj-lt"/>
              </a:rPr>
              <a:t> </a:t>
            </a:r>
            <a:r>
              <a:rPr lang="fr-FR" sz="2800" kern="0" dirty="0" smtClean="0">
                <a:solidFill>
                  <a:srgbClr val="002060"/>
                </a:solidFill>
                <a:latin typeface="+mj-lt"/>
              </a:rPr>
              <a:t>C’est le fait d’énoncer rapidement le nombre d’objets d’une collection. (reconnaissance immédiate de la quantité, jusqu’à 3, 4 ou 5).</a:t>
            </a:r>
          </a:p>
          <a:p>
            <a:r>
              <a:rPr lang="fr-FR" sz="2800" b="1" i="1" kern="0" dirty="0" smtClean="0">
                <a:solidFill>
                  <a:srgbClr val="0070C0"/>
                </a:solidFill>
                <a:latin typeface="+mj-lt"/>
              </a:rPr>
              <a:t>L’usage de collections témoins</a:t>
            </a:r>
          </a:p>
          <a:p>
            <a:endParaRPr lang="fr-FR" kern="0" dirty="0" smtClean="0"/>
          </a:p>
          <a:p>
            <a:endParaRPr lang="fr-FR" kern="0" dirty="0"/>
          </a:p>
        </p:txBody>
      </p:sp>
    </p:spTree>
    <p:extLst>
      <p:ext uri="{BB962C8B-B14F-4D97-AF65-F5344CB8AC3E}">
        <p14:creationId xmlns:p14="http://schemas.microsoft.com/office/powerpoint/2010/main" val="2352210104"/>
      </p:ext>
    </p:extLst>
  </p:cSld>
  <p:clrMapOvr>
    <a:masterClrMapping/>
  </p:clrMapOvr>
</p:sld>
</file>

<file path=ppt/theme/theme1.xml><?xml version="1.0" encoding="utf-8"?>
<a:theme xmlns:a="http://schemas.openxmlformats.org/drawingml/2006/main" name="Barre verticale">
  <a:themeElements>
    <a:clrScheme name="Barre vertical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Barre vertical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rre vertical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Barre vertical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Barre vertical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rre vertical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Barre vertical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Barre vertical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Designs\Barre verticale.pot</Template>
  <TotalTime>1719</TotalTime>
  <Words>3037</Words>
  <Application>Microsoft Office PowerPoint</Application>
  <PresentationFormat>Affichage à l'écran (4:3)</PresentationFormat>
  <Paragraphs>433</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Barre verticale</vt:lpstr>
      <vt:lpstr>Le nombre au cycle 1</vt:lpstr>
      <vt:lpstr>I- La construction du nombre</vt:lpstr>
      <vt:lpstr>II- Le programme de 2015</vt:lpstr>
      <vt:lpstr>Construire le nombre pour exprimer des quantités</vt:lpstr>
      <vt:lpstr>Stabiliser la connaissance des petits nombres</vt:lpstr>
      <vt:lpstr>Construire des premiers savoirs et savoir-faire avec rigueur</vt:lpstr>
      <vt:lpstr>Présentation PowerPoint</vt:lpstr>
      <vt:lpstr>3-Dénombrer</vt:lpstr>
      <vt:lpstr>Les procédures non numériques</vt:lpstr>
      <vt:lpstr>Présentation PowerPoint</vt:lpstr>
      <vt:lpstr>Présentation PowerPoint</vt:lpstr>
      <vt:lpstr>III- Attendus de fin d’école maternelle</vt:lpstr>
      <vt:lpstr>Présentation PowerPoint</vt:lpstr>
      <vt:lpstr>IV- Propositions d’activités</vt:lpstr>
      <vt:lpstr>V Obstacles, remédiations et points de vigilance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outils pour construire et utiliser les nombres</dc:title>
  <dc:creator>GX520</dc:creator>
  <cp:lastModifiedBy>Ghyslaine DESLAURIER</cp:lastModifiedBy>
  <cp:revision>69</cp:revision>
  <cp:lastPrinted>1601-01-01T00:00:00Z</cp:lastPrinted>
  <dcterms:created xsi:type="dcterms:W3CDTF">2011-10-14T13:36:52Z</dcterms:created>
  <dcterms:modified xsi:type="dcterms:W3CDTF">2015-11-17T14:56:02Z</dcterms:modified>
</cp:coreProperties>
</file>